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</p:sldMasterIdLst>
  <p:notesMasterIdLst>
    <p:notesMasterId r:id="rId12"/>
  </p:notesMasterIdLst>
  <p:sldIdLst>
    <p:sldId id="2147483582" r:id="rId5"/>
    <p:sldId id="264" r:id="rId6"/>
    <p:sldId id="2147483576" r:id="rId7"/>
    <p:sldId id="2147483556" r:id="rId8"/>
    <p:sldId id="2147483619" r:id="rId9"/>
    <p:sldId id="2147483620" r:id="rId10"/>
    <p:sldId id="2147483621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A9839AE-49E6-A4E6-D24A-C06907B336BD}" name="Huang, Lin" initials="LH" userId="S::lin.huang@accenture.com::321b9947-a14c-43ca-b9ae-c7560aa0427e" providerId="AD"/>
  <p188:author id="{77855FD7-022B-96A6-3CB3-6D097851B83E}" name="Priestas, Jimmy" initials="JP" userId="S::james.r.priestas@accenture.com::6d81224e-50f3-4f80-81ac-b0bd80bb42eb" providerId="AD"/>
  <p188:author id="{43E67DFD-E0F3-F4E8-ADBA-7A8F18373B47}" name="Radhakrishnan, Ramesh" initials="RR" userId="S::ramesh.radhakrishnan@accenture.com::63869633-6c75-4c83-b6ed-44a0790eee1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0C0"/>
    <a:srgbClr val="009242"/>
    <a:srgbClr val="5E1490"/>
    <a:srgbClr val="8E2BC4"/>
    <a:srgbClr val="1E3A5F"/>
    <a:srgbClr val="C2E49C"/>
    <a:srgbClr val="FFFFFF"/>
    <a:srgbClr val="E9EDF1"/>
    <a:srgbClr val="460073"/>
    <a:srgbClr val="A1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DC921B-3DB8-4E87-9403-AB304B30FC36}" v="1578" dt="2026-05-26T22:25:57.328"/>
    <p1510:client id="{7EDBF57E-4BBA-4B4B-BDD2-3A5D0ABC2435}" v="228" dt="2026-05-26T13:00:03.022"/>
  </p1510:revLst>
</p1510:revInfo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9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9386D-8B12-4C94-83E6-28A0B71D5B2E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13E6C8-9B48-4FC6-81AF-2DB7B3B8A3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092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82DA2-D8A2-E524-A7D0-A9E439207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86BEFF-A4A9-7CF5-E7D9-88D898E76E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8ACC1B-F89E-6BF2-C18A-4DC73A725C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487248-34BA-AEF9-5FE1-5F35117E601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B58B9-CE45-4D9E-B7B4-E27F6BDD75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80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CE258-7C6D-2FE2-7FAB-73B326958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F41F27-36C3-0B4E-F1DD-DE7A72D82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169F28-E8DF-74DD-D7D6-F3A10C2278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A8464E-08B5-E1B8-454E-635AB25DB4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B58B9-CE45-4D9E-B7B4-E27F6BDD75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66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742A7-7608-7473-D861-091C685DA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D25237-38FA-46B6-6AE3-390D6F9ED9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DF1F67-30EC-010E-DBF6-FF571EAA52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AC3B8B-6862-F49A-4B50-5DD734EF91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B58B9-CE45-4D9E-B7B4-E27F6BDD75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70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37762-A2DE-1C06-5126-E6814D38D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CC6BA7-3A59-047B-1D76-1793E1796B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871197-EFEE-DFDF-6214-DE7A3F9644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CDC09-04B8-D646-A97C-D948A7502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8B58B9-CE45-4D9E-B7B4-E27F6BDD75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9189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54777-9458-4B4C-8F3B-B9246ADDF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2428E2-359C-2C40-3676-E353BFC8F5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C74B06-4B24-B251-D8C8-31875FB51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114E3D-EC21-9309-2E77-EBDB0A96FB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33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54777-9458-4B4C-8F3B-B9246ADDF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2428E2-359C-2C40-3676-E353BFC8F5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C74B06-4B24-B251-D8C8-31875FB51C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114E3D-EC21-9309-2E77-EBDB0A96FB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33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hort Headline and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blue circle&#10;&#10;Description automatically generated">
            <a:extLst>
              <a:ext uri="{FF2B5EF4-FFF2-40B4-BE49-F238E27FC236}">
                <a16:creationId xmlns:a16="http://schemas.microsoft.com/office/drawing/2014/main" id="{6DA1EF9A-F598-0F52-6A68-AE7BCD665C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0" y="3602750"/>
            <a:ext cx="7073900" cy="325524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7A8EB68-3D0F-E6D4-D13C-354084C83734}"/>
              </a:ext>
            </a:extLst>
          </p:cNvPr>
          <p:cNvSpPr/>
          <p:nvPr userDrawn="1"/>
        </p:nvSpPr>
        <p:spPr>
          <a:xfrm>
            <a:off x="0" y="9149"/>
            <a:ext cx="12192000" cy="6848851"/>
          </a:xfrm>
          <a:prstGeom prst="rect">
            <a:avLst/>
          </a:prstGeom>
          <a:solidFill>
            <a:schemeClr val="bg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pic>
        <p:nvPicPr>
          <p:cNvPr id="4" name="Picture 3" descr="A purple circle in black background&#10;&#10;Description automatically generated">
            <a:extLst>
              <a:ext uri="{FF2B5EF4-FFF2-40B4-BE49-F238E27FC236}">
                <a16:creationId xmlns:a16="http://schemas.microsoft.com/office/drawing/2014/main" id="{F253D319-4927-B547-3244-7C8DDC70D5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854217" y="-1484656"/>
            <a:ext cx="6857998" cy="9809016"/>
          </a:xfrm>
          <a:prstGeom prst="rect">
            <a:avLst/>
          </a:prstGeom>
        </p:spPr>
      </p:pic>
      <p:sp>
        <p:nvSpPr>
          <p:cNvPr id="3" name="GTS_Purple" descr="Accenture Greater Than symbol in purple">
            <a:extLst>
              <a:ext uri="{FF2B5EF4-FFF2-40B4-BE49-F238E27FC236}">
                <a16:creationId xmlns:a16="http://schemas.microsoft.com/office/drawing/2014/main" id="{55B2A222-05B4-BBA0-32E4-063B330784FE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382820" y="6490025"/>
            <a:ext cx="175831" cy="193074"/>
          </a:xfrm>
          <a:custGeom>
            <a:avLst/>
            <a:gdLst>
              <a:gd name="T0" fmla="*/ 0 w 4100"/>
              <a:gd name="T1" fmla="*/ 4500 h 4500"/>
              <a:gd name="T2" fmla="*/ 4100 w 4100"/>
              <a:gd name="T3" fmla="*/ 2837 h 4500"/>
              <a:gd name="T4" fmla="*/ 4100 w 4100"/>
              <a:gd name="T5" fmla="*/ 1663 h 4500"/>
              <a:gd name="T6" fmla="*/ 0 w 4100"/>
              <a:gd name="T7" fmla="*/ 0 h 4500"/>
              <a:gd name="T8" fmla="*/ 0 w 4100"/>
              <a:gd name="T9" fmla="*/ 1175 h 4500"/>
              <a:gd name="T10" fmla="*/ 2651 w 4100"/>
              <a:gd name="T11" fmla="*/ 2250 h 4500"/>
              <a:gd name="T12" fmla="*/ 0 w 4100"/>
              <a:gd name="T13" fmla="*/ 3325 h 4500"/>
              <a:gd name="T14" fmla="*/ 0 w 4100"/>
              <a:gd name="T15" fmla="*/ 4500 h 45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00" h="4500">
                <a:moveTo>
                  <a:pt x="0" y="4500"/>
                </a:moveTo>
                <a:lnTo>
                  <a:pt x="4100" y="2837"/>
                </a:lnTo>
                <a:lnTo>
                  <a:pt x="4100" y="1663"/>
                </a:lnTo>
                <a:lnTo>
                  <a:pt x="0" y="0"/>
                </a:lnTo>
                <a:lnTo>
                  <a:pt x="0" y="1175"/>
                </a:lnTo>
                <a:lnTo>
                  <a:pt x="2651" y="2250"/>
                </a:lnTo>
                <a:lnTo>
                  <a:pt x="0" y="3325"/>
                </a:lnTo>
                <a:lnTo>
                  <a:pt x="0" y="450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raphik"/>
              <a:ea typeface="+mn-ea"/>
              <a:cs typeface="+mn-cs"/>
            </a:endParaRPr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D16F91F8-D0E8-659E-E2B5-A0D5571893B8}"/>
              </a:ext>
            </a:extLst>
          </p:cNvPr>
          <p:cNvSpPr txBox="1">
            <a:spLocks/>
          </p:cNvSpPr>
          <p:nvPr userDrawn="1"/>
        </p:nvSpPr>
        <p:spPr>
          <a:xfrm>
            <a:off x="720542" y="6482918"/>
            <a:ext cx="8069177" cy="198318"/>
          </a:xfrm>
          <a:prstGeom prst="rect">
            <a:avLst/>
          </a:prstGeom>
          <a:noFill/>
        </p:spPr>
        <p:txBody>
          <a:bodyPr wrap="square" lIns="0" tIns="0" rIns="18000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lang="en-US" sz="800" kern="1200" dirty="0">
                <a:solidFill>
                  <a:schemeClr val="bg1">
                    <a:alpha val="4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28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alpha val="40000"/>
                  </a:srgbClr>
                </a:solidFill>
                <a:effectLst/>
                <a:uLnTx/>
                <a:uFillTx/>
                <a:latin typeface="Graphik Light" panose="020B0403030202060203" pitchFamily="34" charset="0"/>
                <a:ea typeface="+mn-ea"/>
                <a:cs typeface="+mn-cs"/>
              </a:rPr>
              <a:t>Copyright © 2026 Accenture. All rights reserved.  |  </a:t>
            </a:r>
            <a:r>
              <a:rPr lang="en-US" sz="800">
                <a:solidFill>
                  <a:schemeClr val="bg1">
                    <a:lumMod val="65000"/>
                  </a:schemeClr>
                </a:solidFill>
                <a:latin typeface="Graphik Light" panose="020B0403030202060203" pitchFamily="34" charset="0"/>
              </a:rPr>
              <a:t>Highly Confidential - Not To Be Distributed Further Without Authorization of the Sender.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9325AFD-884A-5AD0-70E1-DF2F2590F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3363292" y="3362797"/>
            <a:ext cx="6858005" cy="132404"/>
          </a:xfrm>
          <a:prstGeom prst="rect">
            <a:avLst/>
          </a:prstGeom>
          <a:gradFill flip="none" rotWithShape="1">
            <a:gsLst>
              <a:gs pos="100000">
                <a:srgbClr val="05CBAA"/>
              </a:gs>
              <a:gs pos="55000">
                <a:schemeClr val="accent2"/>
              </a:gs>
            </a:gsLst>
            <a:lin ang="17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GB" err="1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F62BAC4B-F146-9D6A-40DD-E6DDE6076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719" y="380399"/>
            <a:ext cx="11416562" cy="831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17940BD8-53CC-4AD9-606A-F3C2E1FECF82}"/>
              </a:ext>
            </a:extLst>
          </p:cNvPr>
          <p:cNvSpPr txBox="1">
            <a:spLocks/>
          </p:cNvSpPr>
          <p:nvPr userDrawn="1"/>
        </p:nvSpPr>
        <p:spPr>
          <a:xfrm>
            <a:off x="11636862" y="6498794"/>
            <a:ext cx="550862" cy="193074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90F471-3972-4120-B8B3-0237DE626C35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96968C"/>
                </a:solidFill>
                <a:effectLst/>
                <a:uLnTx/>
                <a:uFillTx/>
                <a:latin typeface="Graphik Semibold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96968C"/>
              </a:solidFill>
              <a:effectLst/>
              <a:uLnTx/>
              <a:uFillTx/>
              <a:latin typeface="Graphik Semibold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378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Cover Image - Left-aligned, Logo">
    <p:bg>
      <p:bgPr>
        <a:solidFill>
          <a:srgbClr val="0011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DBA3BF-DA29-25CE-1138-085A9A166B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A99063C-00A7-0DA3-0B5E-A69FE4010801}"/>
              </a:ext>
            </a:extLst>
          </p:cNvPr>
          <p:cNvSpPr/>
          <p:nvPr userDrawn="1"/>
        </p:nvSpPr>
        <p:spPr>
          <a:xfrm>
            <a:off x="0" y="0"/>
            <a:ext cx="6697980" cy="6858000"/>
          </a:xfrm>
          <a:prstGeom prst="rect">
            <a:avLst/>
          </a:prstGeom>
          <a:gradFill>
            <a:gsLst>
              <a:gs pos="0">
                <a:schemeClr val="accent3"/>
              </a:gs>
              <a:gs pos="47000">
                <a:schemeClr val="accent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037DA-877B-4969-92F3-D62917753DD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1001" y="381001"/>
            <a:ext cx="5715000" cy="2476499"/>
          </a:xfrm>
        </p:spPr>
        <p:txBody>
          <a:bodyPr anchor="b"/>
          <a:lstStyle>
            <a:lvl1pPr algn="l">
              <a:lnSpc>
                <a:spcPct val="90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/>
              <a:t>Place presentation title here 48pt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279EB0A-2DCA-4410-A834-F9A425FF964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1001" y="3097823"/>
            <a:ext cx="4301168" cy="1092845"/>
          </a:xfrm>
        </p:spPr>
        <p:txBody>
          <a:bodyPr/>
          <a:lstStyle>
            <a:lvl1pPr marL="0" indent="0" algn="l">
              <a:lnSpc>
                <a:spcPct val="90000"/>
              </a:lnSpc>
              <a:spcAft>
                <a:spcPts val="0"/>
              </a:spcAft>
              <a:buNone/>
              <a:defRPr sz="2400" b="0" i="0" spc="0">
                <a:solidFill>
                  <a:schemeClr val="tx1"/>
                </a:solidFill>
                <a:latin typeface="GT Sectra Fine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/>
              <a:t>Place subtitle here in GT Sectra Fine 24pt</a:t>
            </a:r>
          </a:p>
        </p:txBody>
      </p:sp>
      <p:pic>
        <p:nvPicPr>
          <p:cNvPr id="3" name="Picture 2" descr="A picture containing card, drawing, crosswalk, table&#10;&#10;Description automatically generated">
            <a:extLst>
              <a:ext uri="{FF2B5EF4-FFF2-40B4-BE49-F238E27FC236}">
                <a16:creationId xmlns:a16="http://schemas.microsoft.com/office/drawing/2014/main" id="{99CF8544-221E-7C5A-40AF-8A6E8FB404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999" y="5601656"/>
            <a:ext cx="670786" cy="710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739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3" pos="720">
          <p15:clr>
            <a:srgbClr val="5ACBF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7682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7A189F-CDB6-4881-855E-11E780CE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719" y="380399"/>
            <a:ext cx="11416562" cy="831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Place headline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78F67F-4953-4937-B393-889106DBC906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387719" y="1212249"/>
            <a:ext cx="11416562" cy="51851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First level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 LEVEL (DESCRIPTOR)</a:t>
            </a:r>
          </a:p>
          <a:p>
            <a:pPr lvl="8"/>
            <a:r>
              <a:rPr lang="en-US"/>
              <a:t>Ninth level (footer)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4B19DC9-683D-CC67-9F15-18A0CBEC8DB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606925" y="63500"/>
            <a:ext cx="3009900" cy="16764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1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***Confidential - For Company Internal Use Only***</a:t>
            </a:r>
          </a:p>
        </p:txBody>
      </p:sp>
    </p:spTree>
    <p:extLst>
      <p:ext uri="{BB962C8B-B14F-4D97-AF65-F5344CB8AC3E}">
        <p14:creationId xmlns:p14="http://schemas.microsoft.com/office/powerpoint/2010/main" val="1954539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0" r:id="rId2"/>
    <p:sldLayoutId id="2147483741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gradFill>
            <a:gsLst>
              <a:gs pos="100000">
                <a:srgbClr val="05F0A5"/>
              </a:gs>
              <a:gs pos="60000">
                <a:schemeClr val="accent3"/>
              </a:gs>
            </a:gsLst>
            <a:lin ang="5100000" scaled="0"/>
          </a:gradFill>
          <a:latin typeface="+mj-lt"/>
          <a:ea typeface="+mj-ea"/>
          <a:cs typeface="+mj-cs"/>
        </a:defRPr>
      </a:lvl1pPr>
    </p:titleStyle>
    <p:bodyStyle>
      <a:lvl1pPr marL="176213" indent="-176213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363538" indent="-187325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Font typeface="Graphik" panose="020B0503030202060203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76213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77800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503030202060203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6213" algn="l" defTabSz="2286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Graphik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1113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503030202060203" pitchFamily="34" charset="0"/>
        <a:buNone/>
        <a:tabLst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1050" b="1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2286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Graphik" panose="020B0604020202020204" pitchFamily="34" charset="0"/>
        <a:buNone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0">
          <p15:clr>
            <a:srgbClr val="C35EA4"/>
          </p15:clr>
        </p15:guide>
        <p15:guide id="2" orient="horz" pos="3976">
          <p15:clr>
            <a:srgbClr val="C35EA4"/>
          </p15:clr>
        </p15:guide>
        <p15:guide id="3" pos="340">
          <p15:clr>
            <a:srgbClr val="C35EA4"/>
          </p15:clr>
        </p15:guide>
        <p15:guide id="4" pos="7333">
          <p15:clr>
            <a:srgbClr val="C35EA4"/>
          </p15:clr>
        </p15:guide>
        <p15:guide id="5" pos="1350">
          <p15:clr>
            <a:srgbClr val="F26B43"/>
          </p15:clr>
        </p15:guide>
        <p15:guide id="6" pos="1527">
          <p15:clr>
            <a:srgbClr val="F26B43"/>
          </p15:clr>
        </p15:guide>
        <p15:guide id="7" pos="2547">
          <p15:clr>
            <a:srgbClr val="F26B43"/>
          </p15:clr>
        </p15:guide>
        <p15:guide id="8" pos="2729">
          <p15:clr>
            <a:srgbClr val="F26B43"/>
          </p15:clr>
        </p15:guide>
        <p15:guide id="9" pos="3921">
          <p15:clr>
            <a:srgbClr val="F26B43"/>
          </p15:clr>
        </p15:guide>
        <p15:guide id="10" pos="3749">
          <p15:clr>
            <a:srgbClr val="F26B43"/>
          </p15:clr>
        </p15:guide>
        <p15:guide id="11" pos="4936">
          <p15:clr>
            <a:srgbClr val="F26B43"/>
          </p15:clr>
        </p15:guide>
        <p15:guide id="12" pos="5116">
          <p15:clr>
            <a:srgbClr val="F26B43"/>
          </p15:clr>
        </p15:guide>
        <p15:guide id="13" pos="6132">
          <p15:clr>
            <a:srgbClr val="F26B43"/>
          </p15:clr>
        </p15:guide>
        <p15:guide id="14" pos="6317">
          <p15:clr>
            <a:srgbClr val="F26B43"/>
          </p15:clr>
        </p15:guide>
        <p15:guide id="15" orient="horz" pos="363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9DC5-CB92-998C-EBCF-4AD547D488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AI &amp; Data Method</a:t>
            </a:r>
            <a:br>
              <a:rPr lang="en-US"/>
            </a:br>
            <a:r>
              <a:rPr lang="en-US"/>
              <a:t>Enablement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1AF697-63CA-6FD1-A635-59B3856F10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sz="3200" dirty="0"/>
          </a:p>
          <a:p>
            <a:r>
              <a:rPr lang="en-US" sz="3200" dirty="0"/>
              <a:t>DISCUSSION DOCUMENT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May 2026 </a:t>
            </a:r>
          </a:p>
        </p:txBody>
      </p:sp>
    </p:spTree>
    <p:extLst>
      <p:ext uri="{BB962C8B-B14F-4D97-AF65-F5344CB8AC3E}">
        <p14:creationId xmlns:p14="http://schemas.microsoft.com/office/powerpoint/2010/main" val="2913349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0B55DA-58A8-367F-DAD4-8648937568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apezoid 3">
            <a:extLst>
              <a:ext uri="{FF2B5EF4-FFF2-40B4-BE49-F238E27FC236}">
                <a16:creationId xmlns:a16="http://schemas.microsoft.com/office/drawing/2014/main" id="{2B0050D1-7A07-0D57-CA83-A5128CE7266B}"/>
              </a:ext>
            </a:extLst>
          </p:cNvPr>
          <p:cNvSpPr/>
          <p:nvPr/>
        </p:nvSpPr>
        <p:spPr>
          <a:xfrm rot="16200000">
            <a:off x="3751081" y="3510087"/>
            <a:ext cx="4006770" cy="1264294"/>
          </a:xfrm>
          <a:prstGeom prst="trapezoid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Title 58">
            <a:extLst>
              <a:ext uri="{FF2B5EF4-FFF2-40B4-BE49-F238E27FC236}">
                <a16:creationId xmlns:a16="http://schemas.microsoft.com/office/drawing/2014/main" id="{7235E6EB-3A91-735B-632B-C893F912C6C3}"/>
              </a:ext>
            </a:extLst>
          </p:cNvPr>
          <p:cNvSpPr txBox="1">
            <a:spLocks/>
          </p:cNvSpPr>
          <p:nvPr/>
        </p:nvSpPr>
        <p:spPr>
          <a:xfrm>
            <a:off x="387719" y="380399"/>
            <a:ext cx="10744557" cy="831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gradFill>
                  <a:gsLst>
                    <a:gs pos="100000">
                      <a:srgbClr val="05F0A5"/>
                    </a:gs>
                    <a:gs pos="60000">
                      <a:schemeClr val="accent3"/>
                    </a:gs>
                  </a:gsLst>
                  <a:lin ang="51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Skills get you in the room.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Methods win the work.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85E661-ABAD-ED4C-B241-600092BC2D0A}"/>
              </a:ext>
            </a:extLst>
          </p:cNvPr>
          <p:cNvSpPr txBox="1"/>
          <p:nvPr/>
        </p:nvSpPr>
        <p:spPr>
          <a:xfrm>
            <a:off x="458599" y="1389387"/>
            <a:ext cx="11465939" cy="55112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defTabSz="228600">
              <a:spcAft>
                <a:spcPts val="1200"/>
              </a:spcAft>
            </a:pP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Every competitor has talented people with strong skills. What sets us apart is how we apply those skills - our proprietary approaches, frameworks, and ways of working that turn individual capability into consistent, scalable excellence</a:t>
            </a:r>
            <a:endParaRPr lang="en-US" sz="1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1927F8D-CE79-2E84-DBE5-9CD47AD4155F}"/>
              </a:ext>
            </a:extLst>
          </p:cNvPr>
          <p:cNvGrpSpPr/>
          <p:nvPr/>
        </p:nvGrpSpPr>
        <p:grpSpPr>
          <a:xfrm>
            <a:off x="1521190" y="2461732"/>
            <a:ext cx="3693052" cy="3357821"/>
            <a:chOff x="1670050" y="2298700"/>
            <a:chExt cx="3693052" cy="3701896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C5EC5F5B-B21F-8889-AFD1-535BC70DC9D4}"/>
                </a:ext>
              </a:extLst>
            </p:cNvPr>
            <p:cNvSpPr/>
            <p:nvPr/>
          </p:nvSpPr>
          <p:spPr>
            <a:xfrm>
              <a:off x="1670050" y="2298700"/>
              <a:ext cx="3693052" cy="3701896"/>
            </a:xfrm>
            <a:prstGeom prst="roundRect">
              <a:avLst>
                <a:gd name="adj" fmla="val 448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t"/>
            <a:lstStyle/>
            <a:p>
              <a:r>
                <a:rPr lang="en-US" b="1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SKILL</a:t>
              </a:r>
            </a:p>
            <a:p>
              <a:pPr>
                <a:spcAft>
                  <a:spcPts val="600"/>
                </a:spcAft>
              </a:pPr>
              <a:r>
                <a:rPr lang="en-US">
                  <a:solidFill>
                    <a:schemeClr val="accent2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What you Know</a:t>
              </a:r>
            </a:p>
            <a:p>
              <a:r>
                <a:rPr lang="en-US" sz="1200" i="1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Generic, transferable capabilities that any trained professional can develop. Available on the open market. Necessary but not sufficient</a:t>
              </a:r>
            </a:p>
            <a:p>
              <a:endParaRPr lang="en-US" sz="1200" i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en-US" sz="1200" i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en-US" sz="1200" i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en-US" sz="1200" i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endParaRPr lang="en-US" sz="1200" i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b="1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Learnable anywhere </a:t>
              </a:r>
              <a:r>
                <a:rPr lang="en-US" sz="11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— bootcamps, certifications, self-study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b="1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Commoditizing fast </a:t>
              </a:r>
              <a:r>
                <a:rPr lang="en-US" sz="11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— AI tools are lowering the bar daily</a:t>
              </a:r>
            </a:p>
            <a:p>
              <a:pPr marL="171450" indent="-17145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1100" b="1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Portable </a:t>
              </a:r>
              <a:r>
                <a:rPr lang="en-US" sz="110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— follows the individual, not the firm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D9A5B12E-F883-B72D-4867-1631089A2FF3}"/>
                </a:ext>
              </a:extLst>
            </p:cNvPr>
            <p:cNvSpPr/>
            <p:nvPr/>
          </p:nvSpPr>
          <p:spPr>
            <a:xfrm>
              <a:off x="1891490" y="3908981"/>
              <a:ext cx="842902" cy="18580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Python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35090F5-4195-EFA5-27D3-D9ED51C84E68}"/>
                </a:ext>
              </a:extLst>
            </p:cNvPr>
            <p:cNvSpPr/>
            <p:nvPr/>
          </p:nvSpPr>
          <p:spPr>
            <a:xfrm>
              <a:off x="2884400" y="3908981"/>
              <a:ext cx="2057251" cy="18580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Machine Learning</a:t>
              </a: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0C66C1AD-9ABE-A750-7975-8D1EB4AE0156}"/>
                </a:ext>
              </a:extLst>
            </p:cNvPr>
            <p:cNvSpPr/>
            <p:nvPr/>
          </p:nvSpPr>
          <p:spPr>
            <a:xfrm>
              <a:off x="1898633" y="4150524"/>
              <a:ext cx="1954389" cy="18580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Prompt Engineering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AA1B9575-27F6-5185-112B-8BF0F55790F9}"/>
                </a:ext>
              </a:extLst>
            </p:cNvPr>
            <p:cNvSpPr/>
            <p:nvPr/>
          </p:nvSpPr>
          <p:spPr>
            <a:xfrm>
              <a:off x="1898633" y="4398259"/>
              <a:ext cx="1954389" cy="18580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Cloud Architecture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2046AC8-5C30-80D8-9B62-3C2A82AC2D8B}"/>
              </a:ext>
            </a:extLst>
          </p:cNvPr>
          <p:cNvSpPr/>
          <p:nvPr/>
        </p:nvSpPr>
        <p:spPr>
          <a:xfrm>
            <a:off x="6384361" y="2117648"/>
            <a:ext cx="4019117" cy="4027971"/>
          </a:xfrm>
          <a:prstGeom prst="roundRect">
            <a:avLst>
              <a:gd name="adj" fmla="val 4481"/>
            </a:avLst>
          </a:prstGeom>
          <a:solidFill>
            <a:schemeClr val="bg1">
              <a:lumMod val="95000"/>
            </a:schemeClr>
          </a:solidFill>
          <a:ln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t"/>
          <a:lstStyle/>
          <a:p>
            <a:r>
              <a:rPr lang="en-US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</a:t>
            </a:r>
          </a:p>
          <a:p>
            <a:pPr>
              <a:spcAft>
                <a:spcPts val="600"/>
              </a:spcAft>
            </a:pPr>
            <a:r>
              <a:rPr lang="en-US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we Work (Our Secret Sauce)</a:t>
            </a:r>
          </a:p>
          <a:p>
            <a:r>
              <a:rPr lang="en-US" sz="1200" i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Accenture's proprietary approaches - built from thousands of engagements - that define how we apply skills to deliver outcomes clients can't get elsewhere.</a:t>
            </a:r>
          </a:p>
          <a:p>
            <a:endParaRPr lang="en-US" sz="12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200" i="1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Built by Accenture - </a:t>
            </a:r>
            <a:r>
              <a:rPr lang="en-US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codified from real experience at scale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Defensible - </a:t>
            </a:r>
            <a:r>
              <a:rPr lang="en-US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can't be replicated by watching a course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Institutional </a:t>
            </a:r>
            <a:r>
              <a:rPr lang="en-US" sz="11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lives in the firm, grows with every engagement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0C8CFBD-D2E5-05DB-34C7-836979965AAF}"/>
              </a:ext>
            </a:extLst>
          </p:cNvPr>
          <p:cNvSpPr/>
          <p:nvPr/>
        </p:nvSpPr>
        <p:spPr>
          <a:xfrm>
            <a:off x="3804583" y="4355880"/>
            <a:ext cx="842902" cy="16853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Etc.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87DE790-BAE9-A0F7-5406-56C3A45AF7DB}"/>
              </a:ext>
            </a:extLst>
          </p:cNvPr>
          <p:cNvGrpSpPr/>
          <p:nvPr/>
        </p:nvGrpSpPr>
        <p:grpSpPr>
          <a:xfrm>
            <a:off x="6581823" y="3718036"/>
            <a:ext cx="3671473" cy="1100544"/>
            <a:chOff x="6581823" y="3718036"/>
            <a:chExt cx="3671473" cy="743931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F90035B4-B32E-DD25-693D-8D44559197D2}"/>
                </a:ext>
              </a:extLst>
            </p:cNvPr>
            <p:cNvSpPr/>
            <p:nvPr/>
          </p:nvSpPr>
          <p:spPr>
            <a:xfrm>
              <a:off x="8058736" y="3718036"/>
              <a:ext cx="2194560" cy="19876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AI Delivery Playbook</a:t>
              </a:r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F0760F83-D2BB-5301-3C5C-BC236C72B0A7}"/>
                </a:ext>
              </a:extLst>
            </p:cNvPr>
            <p:cNvSpPr/>
            <p:nvPr/>
          </p:nvSpPr>
          <p:spPr>
            <a:xfrm>
              <a:off x="6583277" y="3983059"/>
              <a:ext cx="2194560" cy="19876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Industry/ Functional Offering</a:t>
              </a:r>
            </a:p>
          </p:txBody>
        </p:sp>
        <p:sp>
          <p:nvSpPr>
            <p:cNvPr id="43" name="Rectangle: Rounded Corners 42">
              <a:extLst>
                <a:ext uri="{FF2B5EF4-FFF2-40B4-BE49-F238E27FC236}">
                  <a16:creationId xmlns:a16="http://schemas.microsoft.com/office/drawing/2014/main" id="{1E32EBE0-2754-1A64-ECA8-84091B74E55E}"/>
                </a:ext>
              </a:extLst>
            </p:cNvPr>
            <p:cNvSpPr/>
            <p:nvPr/>
          </p:nvSpPr>
          <p:spPr>
            <a:xfrm>
              <a:off x="6583277" y="4248082"/>
              <a:ext cx="1737360" cy="19876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Talent Activation Model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8B0FFD49-85FC-5017-D3F1-5A108C3B6F28}"/>
                </a:ext>
              </a:extLst>
            </p:cNvPr>
            <p:cNvSpPr/>
            <p:nvPr/>
          </p:nvSpPr>
          <p:spPr>
            <a:xfrm>
              <a:off x="8875925" y="3986277"/>
              <a:ext cx="1188720" cy="19876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Asset Libraries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060E470-5FE7-8995-22DB-F8DCAC8E5FF8}"/>
                </a:ext>
              </a:extLst>
            </p:cNvPr>
            <p:cNvSpPr/>
            <p:nvPr/>
          </p:nvSpPr>
          <p:spPr>
            <a:xfrm>
              <a:off x="6581823" y="3718036"/>
              <a:ext cx="1371600" cy="19876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Domain Expertise</a:t>
              </a: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4C0CC15-0E4A-A0F5-C34B-873DBFD2EB69}"/>
                </a:ext>
              </a:extLst>
            </p:cNvPr>
            <p:cNvSpPr/>
            <p:nvPr/>
          </p:nvSpPr>
          <p:spPr>
            <a:xfrm>
              <a:off x="8393919" y="4263199"/>
              <a:ext cx="640080" cy="198768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r>
                <a:rPr lang="en-US" sz="105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Etc.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4250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FF401-006F-60B4-A86F-1E174EF76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58">
            <a:extLst>
              <a:ext uri="{FF2B5EF4-FFF2-40B4-BE49-F238E27FC236}">
                <a16:creationId xmlns:a16="http://schemas.microsoft.com/office/drawing/2014/main" id="{1B7E7CDE-2EEC-3AF2-7366-7C294490E55C}"/>
              </a:ext>
            </a:extLst>
          </p:cNvPr>
          <p:cNvSpPr txBox="1">
            <a:spLocks/>
          </p:cNvSpPr>
          <p:nvPr/>
        </p:nvSpPr>
        <p:spPr>
          <a:xfrm>
            <a:off x="387719" y="380399"/>
            <a:ext cx="11804281" cy="831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gradFill>
                  <a:gsLst>
                    <a:gs pos="100000">
                      <a:srgbClr val="05F0A5"/>
                    </a:gs>
                    <a:gs pos="60000">
                      <a:schemeClr val="accent3"/>
                    </a:gs>
                  </a:gsLst>
                  <a:lin ang="51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AI isn't just new technology- it's reshaping how we operate end-to-end</a:t>
            </a:r>
          </a:p>
        </p:txBody>
      </p:sp>
      <p:sp>
        <p:nvSpPr>
          <p:cNvPr id="43" name="Shape 14">
            <a:extLst>
              <a:ext uri="{FF2B5EF4-FFF2-40B4-BE49-F238E27FC236}">
                <a16:creationId xmlns:a16="http://schemas.microsoft.com/office/drawing/2014/main" id="{D488BF7F-BC17-DDF0-BA47-C0C4D5F3B695}"/>
              </a:ext>
            </a:extLst>
          </p:cNvPr>
          <p:cNvSpPr/>
          <p:nvPr/>
        </p:nvSpPr>
        <p:spPr>
          <a:xfrm>
            <a:off x="457731" y="3322735"/>
            <a:ext cx="2703524" cy="28583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prstDash val="solid"/>
          </a:ln>
          <a:effectLst>
            <a:outerShdw blurRad="101600" dist="25400" dir="8100000" algn="bl" rotWithShape="0">
              <a:srgbClr val="000000">
                <a:alpha val="25000"/>
              </a:srgbClr>
            </a:outerShdw>
          </a:effectLst>
        </p:spPr>
        <p:txBody>
          <a:bodyPr anchor="t"/>
          <a:lstStyle/>
          <a:p>
            <a:r>
              <a:rPr lang="en-US" sz="14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"Which tools do I use — and how do I move from experimentation to real production impact?"</a:t>
            </a: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Shape 15">
            <a:extLst>
              <a:ext uri="{FF2B5EF4-FFF2-40B4-BE49-F238E27FC236}">
                <a16:creationId xmlns:a16="http://schemas.microsoft.com/office/drawing/2014/main" id="{2D9BB191-A1EE-01E4-9709-D40A581D0579}"/>
              </a:ext>
            </a:extLst>
          </p:cNvPr>
          <p:cNvSpPr/>
          <p:nvPr/>
        </p:nvSpPr>
        <p:spPr>
          <a:xfrm>
            <a:off x="457731" y="2975411"/>
            <a:ext cx="2703524" cy="352986"/>
          </a:xfrm>
          <a:prstGeom prst="rect">
            <a:avLst/>
          </a:prstGeom>
          <a:solidFill>
            <a:schemeClr val="accent1"/>
          </a:solidFill>
          <a:ln w="12700">
            <a:noFill/>
            <a:prstDash val="solid"/>
          </a:ln>
        </p:spPr>
        <p:txBody>
          <a:bodyPr/>
          <a:lstStyle/>
          <a:p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Tool &amp; Foundation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Shape 18">
            <a:extLst>
              <a:ext uri="{FF2B5EF4-FFF2-40B4-BE49-F238E27FC236}">
                <a16:creationId xmlns:a16="http://schemas.microsoft.com/office/drawing/2014/main" id="{C49D63EA-1901-9502-8D21-D3CA86018856}"/>
              </a:ext>
            </a:extLst>
          </p:cNvPr>
          <p:cNvSpPr/>
          <p:nvPr/>
        </p:nvSpPr>
        <p:spPr>
          <a:xfrm>
            <a:off x="3315403" y="3322735"/>
            <a:ext cx="2703524" cy="28583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prstDash val="solid"/>
          </a:ln>
          <a:effectLst>
            <a:outerShdw blurRad="101600" dist="25400" dir="8100000" algn="bl" rotWithShape="0">
              <a:srgbClr val="000000">
                <a:alpha val="25000"/>
              </a:srgbClr>
            </a:outerShdw>
          </a:effectLst>
        </p:spPr>
        <p:txBody>
          <a:bodyPr anchor="t"/>
          <a:lstStyle/>
          <a:p>
            <a:r>
              <a:rPr lang="en-US" sz="14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"How do we consistently architect and deliver AI solutions that actually scale?"</a:t>
            </a: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Shape 19">
            <a:extLst>
              <a:ext uri="{FF2B5EF4-FFF2-40B4-BE49-F238E27FC236}">
                <a16:creationId xmlns:a16="http://schemas.microsoft.com/office/drawing/2014/main" id="{24565A98-C1E5-51C1-9699-7E8E0F03B087}"/>
              </a:ext>
            </a:extLst>
          </p:cNvPr>
          <p:cNvSpPr/>
          <p:nvPr/>
        </p:nvSpPr>
        <p:spPr>
          <a:xfrm>
            <a:off x="3315403" y="2975411"/>
            <a:ext cx="2703524" cy="352986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Delivery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Shape 22">
            <a:extLst>
              <a:ext uri="{FF2B5EF4-FFF2-40B4-BE49-F238E27FC236}">
                <a16:creationId xmlns:a16="http://schemas.microsoft.com/office/drawing/2014/main" id="{93C47044-1EDE-6B01-F877-BC43FBCA001F}"/>
              </a:ext>
            </a:extLst>
          </p:cNvPr>
          <p:cNvSpPr/>
          <p:nvPr/>
        </p:nvSpPr>
        <p:spPr>
          <a:xfrm>
            <a:off x="6173075" y="3322735"/>
            <a:ext cx="2703524" cy="28583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prstDash val="solid"/>
          </a:ln>
          <a:effectLst>
            <a:outerShdw blurRad="101600" dist="25400" dir="8100000" algn="bl" rotWithShape="0">
              <a:srgbClr val="000000">
                <a:alpha val="25000"/>
              </a:srgbClr>
            </a:outerShdw>
          </a:effectLst>
        </p:spPr>
        <p:txBody>
          <a:bodyPr anchor="t"/>
          <a:lstStyle/>
          <a:p>
            <a:r>
              <a:rPr lang="en-US" sz="14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"How do I turn technical capability into meaningful, domain-specific client value?"</a:t>
            </a: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Shape 23">
            <a:extLst>
              <a:ext uri="{FF2B5EF4-FFF2-40B4-BE49-F238E27FC236}">
                <a16:creationId xmlns:a16="http://schemas.microsoft.com/office/drawing/2014/main" id="{C849C3C2-F9E2-F5D9-6423-E1B0354CFBAF}"/>
              </a:ext>
            </a:extLst>
          </p:cNvPr>
          <p:cNvSpPr/>
          <p:nvPr/>
        </p:nvSpPr>
        <p:spPr>
          <a:xfrm>
            <a:off x="6173075" y="2975411"/>
            <a:ext cx="2703524" cy="352986"/>
          </a:xfrm>
          <a:prstGeom prst="rect">
            <a:avLst/>
          </a:prstGeom>
          <a:solidFill>
            <a:schemeClr val="accent4"/>
          </a:solidFill>
          <a:ln w="12700">
            <a:noFill/>
            <a:prstDash val="solid"/>
          </a:ln>
        </p:spPr>
        <p:txBody>
          <a:bodyPr/>
          <a:lstStyle/>
          <a:p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Craft</a:t>
            </a:r>
          </a:p>
        </p:txBody>
      </p:sp>
      <p:sp>
        <p:nvSpPr>
          <p:cNvPr id="55" name="Shape 26">
            <a:extLst>
              <a:ext uri="{FF2B5EF4-FFF2-40B4-BE49-F238E27FC236}">
                <a16:creationId xmlns:a16="http://schemas.microsoft.com/office/drawing/2014/main" id="{58BFCCFB-5CA4-3DEA-1BF0-BA9585F228D9}"/>
              </a:ext>
            </a:extLst>
          </p:cNvPr>
          <p:cNvSpPr/>
          <p:nvPr/>
        </p:nvSpPr>
        <p:spPr>
          <a:xfrm>
            <a:off x="9030746" y="3322735"/>
            <a:ext cx="2703524" cy="285832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prstDash val="solid"/>
          </a:ln>
          <a:effectLst>
            <a:outerShdw blurRad="101600" dist="25400" dir="8100000" algn="bl" rotWithShape="0">
              <a:srgbClr val="000000">
                <a:alpha val="25000"/>
              </a:srgbClr>
            </a:outerShdw>
          </a:effectLst>
        </p:spPr>
        <p:txBody>
          <a:bodyPr anchor="t"/>
          <a:lstStyle/>
          <a:p>
            <a:r>
              <a:rPr lang="en-US" sz="1400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"How do I grow beyond execution to become a trusted advisor and thought leader?"</a:t>
            </a:r>
            <a:endParaRPr lang="en-US" sz="14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Shape 27">
            <a:extLst>
              <a:ext uri="{FF2B5EF4-FFF2-40B4-BE49-F238E27FC236}">
                <a16:creationId xmlns:a16="http://schemas.microsoft.com/office/drawing/2014/main" id="{12BE974D-4EA2-F196-4D87-3365A639132C}"/>
              </a:ext>
            </a:extLst>
          </p:cNvPr>
          <p:cNvSpPr/>
          <p:nvPr/>
        </p:nvSpPr>
        <p:spPr>
          <a:xfrm>
            <a:off x="9030746" y="2975411"/>
            <a:ext cx="2703524" cy="352986"/>
          </a:xfrm>
          <a:prstGeom prst="rect">
            <a:avLst/>
          </a:prstGeom>
          <a:solidFill>
            <a:schemeClr val="accent3"/>
          </a:solidFill>
          <a:ln w="12700">
            <a:noFill/>
            <a:prstDash val="solid"/>
          </a:ln>
        </p:spPr>
        <p:txBody>
          <a:bodyPr/>
          <a:lstStyle/>
          <a:p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Expertise</a:t>
            </a:r>
          </a:p>
        </p:txBody>
      </p:sp>
      <p:sp>
        <p:nvSpPr>
          <p:cNvPr id="60" name="Text 13">
            <a:extLst>
              <a:ext uri="{FF2B5EF4-FFF2-40B4-BE49-F238E27FC236}">
                <a16:creationId xmlns:a16="http://schemas.microsoft.com/office/drawing/2014/main" id="{84D713F8-71B7-F6DE-7019-70586BF79538}"/>
              </a:ext>
            </a:extLst>
          </p:cNvPr>
          <p:cNvSpPr/>
          <p:nvPr/>
        </p:nvSpPr>
        <p:spPr>
          <a:xfrm>
            <a:off x="497252" y="2600717"/>
            <a:ext cx="8503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b="1">
                <a:latin typeface="Calibri" pitchFamily="34" charset="0"/>
                <a:ea typeface="Calibri" pitchFamily="34" charset="-122"/>
                <a:cs typeface="Calibri" pitchFamily="34" charset="-120"/>
              </a:rPr>
              <a:t>Methods directly enables answers to every practitioner question:</a:t>
            </a:r>
            <a:endParaRPr lang="en-US"/>
          </a:p>
        </p:txBody>
      </p:sp>
      <p:sp>
        <p:nvSpPr>
          <p:cNvPr id="3" name="Shape 4">
            <a:extLst>
              <a:ext uri="{FF2B5EF4-FFF2-40B4-BE49-F238E27FC236}">
                <a16:creationId xmlns:a16="http://schemas.microsoft.com/office/drawing/2014/main" id="{02FF6EB6-2D6D-70E8-BF5E-99669BD77FC7}"/>
              </a:ext>
            </a:extLst>
          </p:cNvPr>
          <p:cNvSpPr/>
          <p:nvPr/>
        </p:nvSpPr>
        <p:spPr>
          <a:xfrm>
            <a:off x="447636" y="1427723"/>
            <a:ext cx="1865552" cy="22982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en-US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5">
            <a:extLst>
              <a:ext uri="{FF2B5EF4-FFF2-40B4-BE49-F238E27FC236}">
                <a16:creationId xmlns:a16="http://schemas.microsoft.com/office/drawing/2014/main" id="{CB274E21-75A1-DB1B-1A59-49C326EA76A9}"/>
              </a:ext>
            </a:extLst>
          </p:cNvPr>
          <p:cNvSpPr/>
          <p:nvPr/>
        </p:nvSpPr>
        <p:spPr>
          <a:xfrm>
            <a:off x="447636" y="1427723"/>
            <a:ext cx="1865552" cy="22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Sell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hape 6">
            <a:extLst>
              <a:ext uri="{FF2B5EF4-FFF2-40B4-BE49-F238E27FC236}">
                <a16:creationId xmlns:a16="http://schemas.microsoft.com/office/drawing/2014/main" id="{84EB3623-1F45-23C9-E6EF-737DCBE2EC09}"/>
              </a:ext>
            </a:extLst>
          </p:cNvPr>
          <p:cNvSpPr/>
          <p:nvPr/>
        </p:nvSpPr>
        <p:spPr>
          <a:xfrm>
            <a:off x="447636" y="1657543"/>
            <a:ext cx="1865552" cy="640212"/>
          </a:xfrm>
          <a:prstGeom prst="rect">
            <a:avLst/>
          </a:prstGeom>
          <a:noFill/>
          <a:ln w="635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7">
            <a:extLst>
              <a:ext uri="{FF2B5EF4-FFF2-40B4-BE49-F238E27FC236}">
                <a16:creationId xmlns:a16="http://schemas.microsoft.com/office/drawing/2014/main" id="{223047F1-33B6-8F2C-1FF9-5418E75C149B}"/>
              </a:ext>
            </a:extLst>
          </p:cNvPr>
          <p:cNvSpPr/>
          <p:nvPr/>
        </p:nvSpPr>
        <p:spPr>
          <a:xfrm>
            <a:off x="521276" y="1673958"/>
            <a:ext cx="1718271" cy="607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i="1">
                <a:solidFill>
                  <a:schemeClr val="accent3"/>
                </a:solidFill>
              </a:rPr>
              <a:t>“How do we position and win AI work?”</a:t>
            </a:r>
            <a:endParaRPr lang="en-US" sz="1050" i="1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hape 8">
            <a:extLst>
              <a:ext uri="{FF2B5EF4-FFF2-40B4-BE49-F238E27FC236}">
                <a16:creationId xmlns:a16="http://schemas.microsoft.com/office/drawing/2014/main" id="{C75CE057-7A9E-D892-EAF1-7DBA8A5DFD88}"/>
              </a:ext>
            </a:extLst>
          </p:cNvPr>
          <p:cNvSpPr/>
          <p:nvPr/>
        </p:nvSpPr>
        <p:spPr>
          <a:xfrm>
            <a:off x="2356144" y="1427723"/>
            <a:ext cx="1865552" cy="22982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en-US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9">
            <a:extLst>
              <a:ext uri="{FF2B5EF4-FFF2-40B4-BE49-F238E27FC236}">
                <a16:creationId xmlns:a16="http://schemas.microsoft.com/office/drawing/2014/main" id="{7CCF10ED-4D16-E24A-FC31-66A7BE72F92D}"/>
              </a:ext>
            </a:extLst>
          </p:cNvPr>
          <p:cNvSpPr/>
          <p:nvPr/>
        </p:nvSpPr>
        <p:spPr>
          <a:xfrm>
            <a:off x="2356144" y="1427723"/>
            <a:ext cx="1865552" cy="22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Staff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hape 10">
            <a:extLst>
              <a:ext uri="{FF2B5EF4-FFF2-40B4-BE49-F238E27FC236}">
                <a16:creationId xmlns:a16="http://schemas.microsoft.com/office/drawing/2014/main" id="{F4D9A364-ACE7-B9A6-6529-DCB0A95CB283}"/>
              </a:ext>
            </a:extLst>
          </p:cNvPr>
          <p:cNvSpPr/>
          <p:nvPr/>
        </p:nvSpPr>
        <p:spPr>
          <a:xfrm>
            <a:off x="2356144" y="1657543"/>
            <a:ext cx="1865552" cy="640212"/>
          </a:xfrm>
          <a:prstGeom prst="rect">
            <a:avLst/>
          </a:prstGeom>
          <a:noFill/>
          <a:ln w="635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1B9A484D-C2DF-91AE-C6E1-BD0E068D2AB0}"/>
              </a:ext>
            </a:extLst>
          </p:cNvPr>
          <p:cNvSpPr/>
          <p:nvPr/>
        </p:nvSpPr>
        <p:spPr>
          <a:xfrm>
            <a:off x="2429784" y="1673958"/>
            <a:ext cx="1718271" cy="607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i="1">
                <a:solidFill>
                  <a:schemeClr val="accent3"/>
                </a:solidFill>
              </a:rPr>
              <a:t>“How do we assemble and scale the right teams?”</a:t>
            </a:r>
            <a:endParaRPr lang="en-US" sz="1050" i="1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Shape 12">
            <a:extLst>
              <a:ext uri="{FF2B5EF4-FFF2-40B4-BE49-F238E27FC236}">
                <a16:creationId xmlns:a16="http://schemas.microsoft.com/office/drawing/2014/main" id="{10B248DF-5E98-143C-18E1-9B02CE4EAAC9}"/>
              </a:ext>
            </a:extLst>
          </p:cNvPr>
          <p:cNvSpPr/>
          <p:nvPr/>
        </p:nvSpPr>
        <p:spPr>
          <a:xfrm>
            <a:off x="4264653" y="1427723"/>
            <a:ext cx="1865552" cy="22982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en-US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 13">
            <a:extLst>
              <a:ext uri="{FF2B5EF4-FFF2-40B4-BE49-F238E27FC236}">
                <a16:creationId xmlns:a16="http://schemas.microsoft.com/office/drawing/2014/main" id="{24E99C82-7FE0-2DCE-A086-E84D9B3537BE}"/>
              </a:ext>
            </a:extLst>
          </p:cNvPr>
          <p:cNvSpPr/>
          <p:nvPr/>
        </p:nvSpPr>
        <p:spPr>
          <a:xfrm>
            <a:off x="4264653" y="1427723"/>
            <a:ext cx="1865552" cy="22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Deliver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hape 14">
            <a:extLst>
              <a:ext uri="{FF2B5EF4-FFF2-40B4-BE49-F238E27FC236}">
                <a16:creationId xmlns:a16="http://schemas.microsoft.com/office/drawing/2014/main" id="{8E92CE2C-F9BF-E828-B8F6-3E4062379946}"/>
              </a:ext>
            </a:extLst>
          </p:cNvPr>
          <p:cNvSpPr/>
          <p:nvPr/>
        </p:nvSpPr>
        <p:spPr>
          <a:xfrm>
            <a:off x="4264653" y="1657543"/>
            <a:ext cx="1865552" cy="640212"/>
          </a:xfrm>
          <a:prstGeom prst="rect">
            <a:avLst/>
          </a:prstGeom>
          <a:noFill/>
          <a:ln w="635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15">
            <a:extLst>
              <a:ext uri="{FF2B5EF4-FFF2-40B4-BE49-F238E27FC236}">
                <a16:creationId xmlns:a16="http://schemas.microsoft.com/office/drawing/2014/main" id="{CC8645D7-B466-C33A-F06A-605413BD88E8}"/>
              </a:ext>
            </a:extLst>
          </p:cNvPr>
          <p:cNvSpPr/>
          <p:nvPr/>
        </p:nvSpPr>
        <p:spPr>
          <a:xfrm>
            <a:off x="4338293" y="1673958"/>
            <a:ext cx="1718271" cy="607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i="1">
                <a:solidFill>
                  <a:schemeClr val="accent3"/>
                </a:solidFill>
              </a:rPr>
              <a:t>“How do we architect and ship AI solutions consistently?”</a:t>
            </a:r>
            <a:endParaRPr lang="en-US" sz="1050" i="1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hape 16">
            <a:extLst>
              <a:ext uri="{FF2B5EF4-FFF2-40B4-BE49-F238E27FC236}">
                <a16:creationId xmlns:a16="http://schemas.microsoft.com/office/drawing/2014/main" id="{7FEEBCD5-4440-5912-154C-C93CE4BAEB02}"/>
              </a:ext>
            </a:extLst>
          </p:cNvPr>
          <p:cNvSpPr/>
          <p:nvPr/>
        </p:nvSpPr>
        <p:spPr>
          <a:xfrm>
            <a:off x="6173161" y="1427723"/>
            <a:ext cx="1865552" cy="22982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en-US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17">
            <a:extLst>
              <a:ext uri="{FF2B5EF4-FFF2-40B4-BE49-F238E27FC236}">
                <a16:creationId xmlns:a16="http://schemas.microsoft.com/office/drawing/2014/main" id="{B347799B-ED05-F4B4-5024-BC58EAE43154}"/>
              </a:ext>
            </a:extLst>
          </p:cNvPr>
          <p:cNvSpPr/>
          <p:nvPr/>
        </p:nvSpPr>
        <p:spPr>
          <a:xfrm>
            <a:off x="6173161" y="1427723"/>
            <a:ext cx="1865552" cy="22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hape 18">
            <a:extLst>
              <a:ext uri="{FF2B5EF4-FFF2-40B4-BE49-F238E27FC236}">
                <a16:creationId xmlns:a16="http://schemas.microsoft.com/office/drawing/2014/main" id="{FAA526DC-B643-F967-CCD5-FBAEB88A657B}"/>
              </a:ext>
            </a:extLst>
          </p:cNvPr>
          <p:cNvSpPr/>
          <p:nvPr/>
        </p:nvSpPr>
        <p:spPr>
          <a:xfrm>
            <a:off x="6173161" y="1657543"/>
            <a:ext cx="1865552" cy="640212"/>
          </a:xfrm>
          <a:prstGeom prst="rect">
            <a:avLst/>
          </a:prstGeom>
          <a:noFill/>
          <a:ln w="635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19">
            <a:extLst>
              <a:ext uri="{FF2B5EF4-FFF2-40B4-BE49-F238E27FC236}">
                <a16:creationId xmlns:a16="http://schemas.microsoft.com/office/drawing/2014/main" id="{33F7472D-EA81-334F-DAA5-BAF8CF29927A}"/>
              </a:ext>
            </a:extLst>
          </p:cNvPr>
          <p:cNvSpPr/>
          <p:nvPr/>
        </p:nvSpPr>
        <p:spPr>
          <a:xfrm>
            <a:off x="6246801" y="1673958"/>
            <a:ext cx="1718271" cy="607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i="1">
                <a:solidFill>
                  <a:schemeClr val="accent3"/>
                </a:solidFill>
              </a:rPr>
              <a:t>"How do I build AI expertise and grow as a practitioner?"</a:t>
            </a:r>
            <a:endParaRPr lang="en-US" sz="1050" i="1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Shape 20">
            <a:extLst>
              <a:ext uri="{FF2B5EF4-FFF2-40B4-BE49-F238E27FC236}">
                <a16:creationId xmlns:a16="http://schemas.microsoft.com/office/drawing/2014/main" id="{983C0CCC-E3F3-C307-0014-373E5007D0E7}"/>
              </a:ext>
            </a:extLst>
          </p:cNvPr>
          <p:cNvSpPr/>
          <p:nvPr/>
        </p:nvSpPr>
        <p:spPr>
          <a:xfrm>
            <a:off x="8081669" y="1427723"/>
            <a:ext cx="1865552" cy="22982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en-US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21">
            <a:extLst>
              <a:ext uri="{FF2B5EF4-FFF2-40B4-BE49-F238E27FC236}">
                <a16:creationId xmlns:a16="http://schemas.microsoft.com/office/drawing/2014/main" id="{4D1C655F-A90D-CE98-BE11-3A9F333FC97B}"/>
              </a:ext>
            </a:extLst>
          </p:cNvPr>
          <p:cNvSpPr/>
          <p:nvPr/>
        </p:nvSpPr>
        <p:spPr>
          <a:xfrm>
            <a:off x="8081669" y="1427723"/>
            <a:ext cx="1865552" cy="22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Shape 22">
            <a:extLst>
              <a:ext uri="{FF2B5EF4-FFF2-40B4-BE49-F238E27FC236}">
                <a16:creationId xmlns:a16="http://schemas.microsoft.com/office/drawing/2014/main" id="{C10B38D9-ED5B-F577-058E-7BDCF2201BFE}"/>
              </a:ext>
            </a:extLst>
          </p:cNvPr>
          <p:cNvSpPr/>
          <p:nvPr/>
        </p:nvSpPr>
        <p:spPr>
          <a:xfrm>
            <a:off x="8081669" y="1657543"/>
            <a:ext cx="1865552" cy="640212"/>
          </a:xfrm>
          <a:prstGeom prst="rect">
            <a:avLst/>
          </a:prstGeom>
          <a:noFill/>
          <a:ln w="635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23">
            <a:extLst>
              <a:ext uri="{FF2B5EF4-FFF2-40B4-BE49-F238E27FC236}">
                <a16:creationId xmlns:a16="http://schemas.microsoft.com/office/drawing/2014/main" id="{89400BD7-9102-58F7-8175-D1A97BC5E1BD}"/>
              </a:ext>
            </a:extLst>
          </p:cNvPr>
          <p:cNvSpPr/>
          <p:nvPr/>
        </p:nvSpPr>
        <p:spPr>
          <a:xfrm>
            <a:off x="8155309" y="1673958"/>
            <a:ext cx="1718271" cy="607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i="1">
                <a:solidFill>
                  <a:schemeClr val="accent3"/>
                </a:solidFill>
              </a:rPr>
              <a:t>"How do we move from experimentation to production-grade tools?"</a:t>
            </a:r>
            <a:endParaRPr lang="en-US" sz="1050" i="1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Shape 24">
            <a:extLst>
              <a:ext uri="{FF2B5EF4-FFF2-40B4-BE49-F238E27FC236}">
                <a16:creationId xmlns:a16="http://schemas.microsoft.com/office/drawing/2014/main" id="{52EBB05A-2A75-7287-7CF7-90CB4A4C756D}"/>
              </a:ext>
            </a:extLst>
          </p:cNvPr>
          <p:cNvSpPr/>
          <p:nvPr/>
        </p:nvSpPr>
        <p:spPr>
          <a:xfrm>
            <a:off x="9990177" y="1427723"/>
            <a:ext cx="1865552" cy="229820"/>
          </a:xfrm>
          <a:prstGeom prst="rect">
            <a:avLst/>
          </a:prstGeom>
          <a:solidFill>
            <a:schemeClr val="accent2"/>
          </a:solidFill>
          <a:ln w="12700">
            <a:noFill/>
            <a:prstDash val="solid"/>
          </a:ln>
        </p:spPr>
        <p:txBody>
          <a:bodyPr/>
          <a:lstStyle/>
          <a:p>
            <a:endParaRPr lang="en-US" sz="28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 25">
            <a:extLst>
              <a:ext uri="{FF2B5EF4-FFF2-40B4-BE49-F238E27FC236}">
                <a16:creationId xmlns:a16="http://schemas.microsoft.com/office/drawing/2014/main" id="{F87F0530-132B-83F0-A72B-DB7C46BD664F}"/>
              </a:ext>
            </a:extLst>
          </p:cNvPr>
          <p:cNvSpPr/>
          <p:nvPr/>
        </p:nvSpPr>
        <p:spPr>
          <a:xfrm>
            <a:off x="9990177" y="1427723"/>
            <a:ext cx="1865552" cy="2298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Scale</a:t>
            </a:r>
            <a:endParaRPr lang="en-US" sz="160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Shape 26">
            <a:extLst>
              <a:ext uri="{FF2B5EF4-FFF2-40B4-BE49-F238E27FC236}">
                <a16:creationId xmlns:a16="http://schemas.microsoft.com/office/drawing/2014/main" id="{53689764-8175-B30D-D24B-AFE842DDEDBC}"/>
              </a:ext>
            </a:extLst>
          </p:cNvPr>
          <p:cNvSpPr/>
          <p:nvPr/>
        </p:nvSpPr>
        <p:spPr>
          <a:xfrm>
            <a:off x="9990177" y="1657543"/>
            <a:ext cx="1865552" cy="640212"/>
          </a:xfrm>
          <a:prstGeom prst="rect">
            <a:avLst/>
          </a:prstGeom>
          <a:noFill/>
          <a:ln w="635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en-US" sz="28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Text 27">
            <a:extLst>
              <a:ext uri="{FF2B5EF4-FFF2-40B4-BE49-F238E27FC236}">
                <a16:creationId xmlns:a16="http://schemas.microsoft.com/office/drawing/2014/main" id="{416213C5-501A-2DCA-EB78-362BB6D4F154}"/>
              </a:ext>
            </a:extLst>
          </p:cNvPr>
          <p:cNvSpPr/>
          <p:nvPr/>
        </p:nvSpPr>
        <p:spPr>
          <a:xfrm>
            <a:off x="10063818" y="1673958"/>
            <a:ext cx="1718271" cy="60738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050" i="1">
                <a:solidFill>
                  <a:schemeClr val="accent3"/>
                </a:solidFill>
              </a:rPr>
              <a:t>"How do we operate globally and grow as a practice?"</a:t>
            </a:r>
            <a:endParaRPr lang="en-US" sz="1050" i="1">
              <a:solidFill>
                <a:schemeClr val="accent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 4">
            <a:extLst>
              <a:ext uri="{FF2B5EF4-FFF2-40B4-BE49-F238E27FC236}">
                <a16:creationId xmlns:a16="http://schemas.microsoft.com/office/drawing/2014/main" id="{F41D9625-4CAE-4EEA-13DB-5B9F2F5F5EC5}"/>
              </a:ext>
            </a:extLst>
          </p:cNvPr>
          <p:cNvSpPr/>
          <p:nvPr/>
        </p:nvSpPr>
        <p:spPr>
          <a:xfrm>
            <a:off x="468895" y="1020424"/>
            <a:ext cx="11346555" cy="40473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i="1">
                <a:solidFill>
                  <a:schemeClr val="accent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this new reality, every practitioner faces fundamental questions:</a:t>
            </a:r>
          </a:p>
        </p:txBody>
      </p:sp>
      <p:sp>
        <p:nvSpPr>
          <p:cNvPr id="34" name="Shape 33">
            <a:extLst>
              <a:ext uri="{FF2B5EF4-FFF2-40B4-BE49-F238E27FC236}">
                <a16:creationId xmlns:a16="http://schemas.microsoft.com/office/drawing/2014/main" id="{F8C3369B-CA96-1F20-656F-E2134C263EBF}"/>
              </a:ext>
            </a:extLst>
          </p:cNvPr>
          <p:cNvSpPr/>
          <p:nvPr/>
        </p:nvSpPr>
        <p:spPr>
          <a:xfrm>
            <a:off x="521276" y="4429244"/>
            <a:ext cx="2513870" cy="13716"/>
          </a:xfrm>
          <a:prstGeom prst="rect">
            <a:avLst/>
          </a:prstGeom>
          <a:solidFill>
            <a:srgbClr val="0070C0"/>
          </a:solidFill>
          <a:ln w="12700">
            <a:solidFill>
              <a:srgbClr val="2E86AB"/>
            </a:solidFill>
            <a:prstDash val="solid"/>
          </a:ln>
        </p:spPr>
        <p:txBody>
          <a:bodyPr/>
          <a:lstStyle/>
          <a:p>
            <a:endParaRPr lang="en-US" sz="3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8D4E7B4B-0566-6C9E-9282-292EAB2D3FA9}"/>
              </a:ext>
            </a:extLst>
          </p:cNvPr>
          <p:cNvSpPr/>
          <p:nvPr/>
        </p:nvSpPr>
        <p:spPr>
          <a:xfrm>
            <a:off x="521276" y="4465820"/>
            <a:ext cx="251387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Methods provides:</a:t>
            </a:r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 35">
            <a:extLst>
              <a:ext uri="{FF2B5EF4-FFF2-40B4-BE49-F238E27FC236}">
                <a16:creationId xmlns:a16="http://schemas.microsoft.com/office/drawing/2014/main" id="{EF3CFE57-5127-6B6F-CCBE-5334FA1D40D9}"/>
              </a:ext>
            </a:extLst>
          </p:cNvPr>
          <p:cNvSpPr/>
          <p:nvPr/>
        </p:nvSpPr>
        <p:spPr>
          <a:xfrm>
            <a:off x="521276" y="4666988"/>
            <a:ext cx="251387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i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native fluency in the modern AI &amp; Data stack and Move practitioners from platform awareness to production delivery</a:t>
            </a:r>
            <a:endParaRPr lang="en-US" sz="12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2" name="Shape 42">
            <a:extLst>
              <a:ext uri="{FF2B5EF4-FFF2-40B4-BE49-F238E27FC236}">
                <a16:creationId xmlns:a16="http://schemas.microsoft.com/office/drawing/2014/main" id="{ACB46200-D4F1-7060-A976-A88492FB7B4D}"/>
              </a:ext>
            </a:extLst>
          </p:cNvPr>
          <p:cNvSpPr/>
          <p:nvPr/>
        </p:nvSpPr>
        <p:spPr>
          <a:xfrm>
            <a:off x="3389263" y="4429244"/>
            <a:ext cx="2513870" cy="13716"/>
          </a:xfrm>
          <a:prstGeom prst="rect">
            <a:avLst/>
          </a:prstGeom>
          <a:solidFill>
            <a:srgbClr val="A055F5"/>
          </a:solidFill>
          <a:ln w="12700">
            <a:solidFill>
              <a:srgbClr val="A23B72"/>
            </a:solidFill>
            <a:prstDash val="solid"/>
          </a:ln>
        </p:spPr>
        <p:txBody>
          <a:bodyPr/>
          <a:lstStyle/>
          <a:p>
            <a:endParaRPr lang="en-US" sz="3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 43">
            <a:extLst>
              <a:ext uri="{FF2B5EF4-FFF2-40B4-BE49-F238E27FC236}">
                <a16:creationId xmlns:a16="http://schemas.microsoft.com/office/drawing/2014/main" id="{DA2E1E44-8C89-BA7C-17C6-D256BE9DE4ED}"/>
              </a:ext>
            </a:extLst>
          </p:cNvPr>
          <p:cNvSpPr/>
          <p:nvPr/>
        </p:nvSpPr>
        <p:spPr>
          <a:xfrm>
            <a:off x="3389263" y="4465820"/>
            <a:ext cx="251387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Methods provides:</a:t>
            </a:r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 44">
            <a:extLst>
              <a:ext uri="{FF2B5EF4-FFF2-40B4-BE49-F238E27FC236}">
                <a16:creationId xmlns:a16="http://schemas.microsoft.com/office/drawing/2014/main" id="{1FCE8D6C-B4CD-3B97-B72E-831D2225A2E3}"/>
              </a:ext>
            </a:extLst>
          </p:cNvPr>
          <p:cNvSpPr/>
          <p:nvPr/>
        </p:nvSpPr>
        <p:spPr>
          <a:xfrm>
            <a:off x="3389263" y="4666988"/>
            <a:ext cx="251387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i="1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Codify &amp; internalize how we deliver, architect &amp; solution AI systems and make methodology the differentiator, not the overhead</a:t>
            </a:r>
            <a:endParaRPr lang="en-US" sz="1200" i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9" name="Shape 51">
            <a:extLst>
              <a:ext uri="{FF2B5EF4-FFF2-40B4-BE49-F238E27FC236}">
                <a16:creationId xmlns:a16="http://schemas.microsoft.com/office/drawing/2014/main" id="{576AF037-A280-5B22-1A08-87A17C5E2CBD}"/>
              </a:ext>
            </a:extLst>
          </p:cNvPr>
          <p:cNvSpPr/>
          <p:nvPr/>
        </p:nvSpPr>
        <p:spPr>
          <a:xfrm>
            <a:off x="6257249" y="4429244"/>
            <a:ext cx="2513870" cy="13716"/>
          </a:xfrm>
          <a:prstGeom prst="rect">
            <a:avLst/>
          </a:prstGeom>
          <a:solidFill>
            <a:srgbClr val="C00000"/>
          </a:solidFill>
          <a:ln w="12700">
            <a:solidFill>
              <a:srgbClr val="F18F01"/>
            </a:solidFill>
            <a:prstDash val="solid"/>
          </a:ln>
        </p:spPr>
        <p:txBody>
          <a:bodyPr/>
          <a:lstStyle/>
          <a:p>
            <a:endParaRPr lang="en-US" sz="3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 52">
            <a:extLst>
              <a:ext uri="{FF2B5EF4-FFF2-40B4-BE49-F238E27FC236}">
                <a16:creationId xmlns:a16="http://schemas.microsoft.com/office/drawing/2014/main" id="{40FD89AB-C61F-0B8C-FF4B-69A5AB55095A}"/>
              </a:ext>
            </a:extLst>
          </p:cNvPr>
          <p:cNvSpPr/>
          <p:nvPr/>
        </p:nvSpPr>
        <p:spPr>
          <a:xfrm>
            <a:off x="6257249" y="4465820"/>
            <a:ext cx="251387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Methods provides:</a:t>
            </a:r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 53">
            <a:extLst>
              <a:ext uri="{FF2B5EF4-FFF2-40B4-BE49-F238E27FC236}">
                <a16:creationId xmlns:a16="http://schemas.microsoft.com/office/drawing/2014/main" id="{1418C950-8AC1-596E-45E4-9AA90D7A638A}"/>
              </a:ext>
            </a:extLst>
          </p:cNvPr>
          <p:cNvSpPr/>
          <p:nvPr/>
        </p:nvSpPr>
        <p:spPr>
          <a:xfrm>
            <a:off x="6257249" y="4666988"/>
            <a:ext cx="251387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i="1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Turn AI capability into domain-viable solutions to deliver tangible value and build the contextual judgment that makes practitioner - trusted client advisors</a:t>
            </a:r>
            <a:endParaRPr lang="en-US" sz="1200" i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4" name="Shape 62">
            <a:extLst>
              <a:ext uri="{FF2B5EF4-FFF2-40B4-BE49-F238E27FC236}">
                <a16:creationId xmlns:a16="http://schemas.microsoft.com/office/drawing/2014/main" id="{E55C02F0-3D52-62A6-8E2B-762345F5F758}"/>
              </a:ext>
            </a:extLst>
          </p:cNvPr>
          <p:cNvSpPr/>
          <p:nvPr/>
        </p:nvSpPr>
        <p:spPr>
          <a:xfrm>
            <a:off x="9125237" y="4429244"/>
            <a:ext cx="2513870" cy="137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 w="1270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 sz="36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7" name="Text 63">
            <a:extLst>
              <a:ext uri="{FF2B5EF4-FFF2-40B4-BE49-F238E27FC236}">
                <a16:creationId xmlns:a16="http://schemas.microsoft.com/office/drawing/2014/main" id="{BE52936B-2BD2-775A-F274-4DFA07AA34ED}"/>
              </a:ext>
            </a:extLst>
          </p:cNvPr>
          <p:cNvSpPr/>
          <p:nvPr/>
        </p:nvSpPr>
        <p:spPr>
          <a:xfrm>
            <a:off x="9125237" y="4465820"/>
            <a:ext cx="251387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Methods provides:</a:t>
            </a:r>
            <a:endParaRPr lang="en-US" sz="12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Text 64">
            <a:extLst>
              <a:ext uri="{FF2B5EF4-FFF2-40B4-BE49-F238E27FC236}">
                <a16:creationId xmlns:a16="http://schemas.microsoft.com/office/drawing/2014/main" id="{DA73DD33-B7F4-86C4-B37B-F3953ECA2E5B}"/>
              </a:ext>
            </a:extLst>
          </p:cNvPr>
          <p:cNvSpPr/>
          <p:nvPr/>
        </p:nvSpPr>
        <p:spPr>
          <a:xfrm>
            <a:off x="9125237" y="4666988"/>
            <a:ext cx="251387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200" i="1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a deliberate pipeline to Fellows-level depth and create the practitioners who define the standards, mentor teams</a:t>
            </a:r>
            <a:endParaRPr lang="en-US" sz="1200" i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2" name="Shape 36">
            <a:extLst>
              <a:ext uri="{FF2B5EF4-FFF2-40B4-BE49-F238E27FC236}">
                <a16:creationId xmlns:a16="http://schemas.microsoft.com/office/drawing/2014/main" id="{BFF459D2-5CBB-086D-75CB-793E742B2859}"/>
              </a:ext>
            </a:extLst>
          </p:cNvPr>
          <p:cNvSpPr/>
          <p:nvPr/>
        </p:nvSpPr>
        <p:spPr>
          <a:xfrm>
            <a:off x="503629" y="5954236"/>
            <a:ext cx="566928" cy="201168"/>
          </a:xfrm>
          <a:prstGeom prst="rect">
            <a:avLst/>
          </a:prstGeom>
          <a:solidFill>
            <a:schemeClr val="accent2"/>
          </a:solidFill>
          <a:ln w="12700">
            <a:solidFill>
              <a:srgbClr val="2E86AB"/>
            </a:solidFill>
            <a:prstDash val="solid"/>
          </a:ln>
        </p:spPr>
        <p:txBody>
          <a:bodyPr/>
          <a:lstStyle/>
          <a:p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Text 37">
            <a:extLst>
              <a:ext uri="{FF2B5EF4-FFF2-40B4-BE49-F238E27FC236}">
                <a16:creationId xmlns:a16="http://schemas.microsoft.com/office/drawing/2014/main" id="{5B88BF3E-FF63-0138-B114-D65790B5CE91}"/>
              </a:ext>
            </a:extLst>
          </p:cNvPr>
          <p:cNvSpPr/>
          <p:nvPr/>
        </p:nvSpPr>
        <p:spPr>
          <a:xfrm>
            <a:off x="503629" y="5954236"/>
            <a:ext cx="566928" cy="201168"/>
          </a:xfrm>
          <a:prstGeom prst="rect">
            <a:avLst/>
          </a:prstGeom>
          <a:solidFill>
            <a:schemeClr val="accent1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800"/>
          </a:p>
        </p:txBody>
      </p:sp>
      <p:sp>
        <p:nvSpPr>
          <p:cNvPr id="64" name="Shape 45">
            <a:extLst>
              <a:ext uri="{FF2B5EF4-FFF2-40B4-BE49-F238E27FC236}">
                <a16:creationId xmlns:a16="http://schemas.microsoft.com/office/drawing/2014/main" id="{254DB5DC-C370-8F30-4DE4-728ED6AB5CB9}"/>
              </a:ext>
            </a:extLst>
          </p:cNvPr>
          <p:cNvSpPr/>
          <p:nvPr/>
        </p:nvSpPr>
        <p:spPr>
          <a:xfrm>
            <a:off x="3346896" y="5954236"/>
            <a:ext cx="566928" cy="201168"/>
          </a:xfrm>
          <a:prstGeom prst="rect">
            <a:avLst/>
          </a:prstGeom>
          <a:solidFill>
            <a:srgbClr val="A23B72"/>
          </a:solidFill>
          <a:ln w="12700">
            <a:solidFill>
              <a:srgbClr val="A23B72"/>
            </a:solidFill>
            <a:prstDash val="solid"/>
          </a:ln>
        </p:spPr>
        <p:txBody>
          <a:bodyPr/>
          <a:lstStyle/>
          <a:p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Text 46">
            <a:extLst>
              <a:ext uri="{FF2B5EF4-FFF2-40B4-BE49-F238E27FC236}">
                <a16:creationId xmlns:a16="http://schemas.microsoft.com/office/drawing/2014/main" id="{9D96CA32-5B39-8B2B-02B7-44D877B9C2A7}"/>
              </a:ext>
            </a:extLst>
          </p:cNvPr>
          <p:cNvSpPr/>
          <p:nvPr/>
        </p:nvSpPr>
        <p:spPr>
          <a:xfrm>
            <a:off x="3346896" y="5954236"/>
            <a:ext cx="566928" cy="201168"/>
          </a:xfrm>
          <a:prstGeom prst="rect">
            <a:avLst/>
          </a:prstGeom>
          <a:solidFill>
            <a:schemeClr val="accent2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Deliver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6" name="Shape 54">
            <a:extLst>
              <a:ext uri="{FF2B5EF4-FFF2-40B4-BE49-F238E27FC236}">
                <a16:creationId xmlns:a16="http://schemas.microsoft.com/office/drawing/2014/main" id="{ECE318BD-A8EB-76FB-D336-523FC055C362}"/>
              </a:ext>
            </a:extLst>
          </p:cNvPr>
          <p:cNvSpPr/>
          <p:nvPr/>
        </p:nvSpPr>
        <p:spPr>
          <a:xfrm>
            <a:off x="6204333" y="5954236"/>
            <a:ext cx="566928" cy="201168"/>
          </a:xfrm>
          <a:prstGeom prst="rect">
            <a:avLst/>
          </a:prstGeom>
          <a:solidFill>
            <a:schemeClr val="accent3"/>
          </a:solidFill>
          <a:ln w="12700">
            <a:solidFill>
              <a:srgbClr val="F18F01"/>
            </a:solidFill>
            <a:prstDash val="solid"/>
          </a:ln>
        </p:spPr>
        <p:txBody>
          <a:bodyPr/>
          <a:lstStyle/>
          <a:p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7" name="Text 55">
            <a:extLst>
              <a:ext uri="{FF2B5EF4-FFF2-40B4-BE49-F238E27FC236}">
                <a16:creationId xmlns:a16="http://schemas.microsoft.com/office/drawing/2014/main" id="{B315E10F-7F39-B70D-9E4C-86C581327A71}"/>
              </a:ext>
            </a:extLst>
          </p:cNvPr>
          <p:cNvSpPr/>
          <p:nvPr/>
        </p:nvSpPr>
        <p:spPr>
          <a:xfrm>
            <a:off x="6204333" y="5954236"/>
            <a:ext cx="566928" cy="201168"/>
          </a:xfrm>
          <a:prstGeom prst="rect">
            <a:avLst/>
          </a:prstGeom>
          <a:solidFill>
            <a:schemeClr val="accent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Sell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Shape 56">
            <a:extLst>
              <a:ext uri="{FF2B5EF4-FFF2-40B4-BE49-F238E27FC236}">
                <a16:creationId xmlns:a16="http://schemas.microsoft.com/office/drawing/2014/main" id="{CF0C25F3-7B90-04EA-F337-66555FCE5F96}"/>
              </a:ext>
            </a:extLst>
          </p:cNvPr>
          <p:cNvSpPr/>
          <p:nvPr/>
        </p:nvSpPr>
        <p:spPr>
          <a:xfrm>
            <a:off x="6844413" y="5954236"/>
            <a:ext cx="566928" cy="201168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18F01"/>
            </a:solidFill>
            <a:prstDash val="solid"/>
          </a:ln>
        </p:spPr>
        <p:txBody>
          <a:bodyPr/>
          <a:lstStyle/>
          <a:p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Text 57">
            <a:extLst>
              <a:ext uri="{FF2B5EF4-FFF2-40B4-BE49-F238E27FC236}">
                <a16:creationId xmlns:a16="http://schemas.microsoft.com/office/drawing/2014/main" id="{14A88FCB-D5BC-C81E-4581-6E1512CB0E52}"/>
              </a:ext>
            </a:extLst>
          </p:cNvPr>
          <p:cNvSpPr/>
          <p:nvPr/>
        </p:nvSpPr>
        <p:spPr>
          <a:xfrm>
            <a:off x="6844413" y="5954236"/>
            <a:ext cx="566928" cy="201168"/>
          </a:xfrm>
          <a:prstGeom prst="rect">
            <a:avLst/>
          </a:prstGeom>
          <a:solidFill>
            <a:schemeClr val="accent4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Deliver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Shape 65">
            <a:extLst>
              <a:ext uri="{FF2B5EF4-FFF2-40B4-BE49-F238E27FC236}">
                <a16:creationId xmlns:a16="http://schemas.microsoft.com/office/drawing/2014/main" id="{3C425550-A311-0226-7D1C-09B301BC5C61}"/>
              </a:ext>
            </a:extLst>
          </p:cNvPr>
          <p:cNvSpPr/>
          <p:nvPr/>
        </p:nvSpPr>
        <p:spPr>
          <a:xfrm>
            <a:off x="9068862" y="5954236"/>
            <a:ext cx="566928" cy="201168"/>
          </a:xfrm>
          <a:prstGeom prst="rect">
            <a:avLst/>
          </a:prstGeom>
          <a:solidFill>
            <a:srgbClr val="3BB273"/>
          </a:solidFill>
          <a:ln w="12700">
            <a:solidFill>
              <a:srgbClr val="3BB273"/>
            </a:solidFill>
            <a:prstDash val="solid"/>
          </a:ln>
        </p:spPr>
        <p:txBody>
          <a:bodyPr/>
          <a:lstStyle/>
          <a:p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Text 66">
            <a:extLst>
              <a:ext uri="{FF2B5EF4-FFF2-40B4-BE49-F238E27FC236}">
                <a16:creationId xmlns:a16="http://schemas.microsoft.com/office/drawing/2014/main" id="{6215287D-011F-AA06-2030-B3EA6A8E6C5A}"/>
              </a:ext>
            </a:extLst>
          </p:cNvPr>
          <p:cNvSpPr/>
          <p:nvPr/>
        </p:nvSpPr>
        <p:spPr>
          <a:xfrm>
            <a:off x="9068862" y="5954236"/>
            <a:ext cx="566928" cy="201168"/>
          </a:xfrm>
          <a:prstGeom prst="rect">
            <a:avLst/>
          </a:prstGeom>
          <a:solidFill>
            <a:schemeClr val="accent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Shape 67">
            <a:extLst>
              <a:ext uri="{FF2B5EF4-FFF2-40B4-BE49-F238E27FC236}">
                <a16:creationId xmlns:a16="http://schemas.microsoft.com/office/drawing/2014/main" id="{406E59C4-CD6C-C10F-812D-A311E0C525C2}"/>
              </a:ext>
            </a:extLst>
          </p:cNvPr>
          <p:cNvSpPr/>
          <p:nvPr/>
        </p:nvSpPr>
        <p:spPr>
          <a:xfrm>
            <a:off x="9708942" y="5954236"/>
            <a:ext cx="566928" cy="201168"/>
          </a:xfrm>
          <a:prstGeom prst="rect">
            <a:avLst/>
          </a:prstGeom>
          <a:solidFill>
            <a:srgbClr val="3BB273"/>
          </a:solidFill>
          <a:ln w="12700">
            <a:solidFill>
              <a:srgbClr val="3BB273"/>
            </a:solidFill>
            <a:prstDash val="solid"/>
          </a:ln>
        </p:spPr>
        <p:txBody>
          <a:bodyPr/>
          <a:lstStyle/>
          <a:p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Text 68">
            <a:extLst>
              <a:ext uri="{FF2B5EF4-FFF2-40B4-BE49-F238E27FC236}">
                <a16:creationId xmlns:a16="http://schemas.microsoft.com/office/drawing/2014/main" id="{F040DE09-C732-48CA-89E3-AEA1B4F34150}"/>
              </a:ext>
            </a:extLst>
          </p:cNvPr>
          <p:cNvSpPr/>
          <p:nvPr/>
        </p:nvSpPr>
        <p:spPr>
          <a:xfrm>
            <a:off x="9708942" y="5954236"/>
            <a:ext cx="566928" cy="201168"/>
          </a:xfrm>
          <a:prstGeom prst="rect">
            <a:avLst/>
          </a:prstGeom>
          <a:solidFill>
            <a:schemeClr val="accent3"/>
          </a:solidFill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Scale</a:t>
            </a:r>
            <a:endParaRPr lang="en-US" sz="11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20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1B698-810A-6B5A-B5FF-2827DB0CD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58">
            <a:extLst>
              <a:ext uri="{FF2B5EF4-FFF2-40B4-BE49-F238E27FC236}">
                <a16:creationId xmlns:a16="http://schemas.microsoft.com/office/drawing/2014/main" id="{0DF244D1-5BFE-C7C3-FA81-DC40A6ADEBA9}"/>
              </a:ext>
            </a:extLst>
          </p:cNvPr>
          <p:cNvSpPr txBox="1">
            <a:spLocks/>
          </p:cNvSpPr>
          <p:nvPr/>
        </p:nvSpPr>
        <p:spPr>
          <a:xfrm>
            <a:off x="387719" y="380399"/>
            <a:ext cx="10744557" cy="831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gradFill>
                  <a:gsLst>
                    <a:gs pos="100000">
                      <a:srgbClr val="05F0A5"/>
                    </a:gs>
                    <a:gs pos="60000">
                      <a:schemeClr val="accent3"/>
                    </a:gs>
                  </a:gsLst>
                  <a:lin ang="51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‘Methods’ Enablement Pillars and Priorities</a:t>
            </a:r>
          </a:p>
        </p:txBody>
      </p:sp>
      <p:sp>
        <p:nvSpPr>
          <p:cNvPr id="2" name="Shape 3">
            <a:extLst>
              <a:ext uri="{FF2B5EF4-FFF2-40B4-BE49-F238E27FC236}">
                <a16:creationId xmlns:a16="http://schemas.microsoft.com/office/drawing/2014/main" id="{845D5D88-4E13-E9C9-2593-E63CF9B69E31}"/>
              </a:ext>
            </a:extLst>
          </p:cNvPr>
          <p:cNvSpPr/>
          <p:nvPr/>
        </p:nvSpPr>
        <p:spPr>
          <a:xfrm>
            <a:off x="484632" y="1176944"/>
            <a:ext cx="2697480" cy="5033763"/>
          </a:xfrm>
          <a:prstGeom prst="rect">
            <a:avLst/>
          </a:prstGeom>
          <a:solidFill>
            <a:srgbClr val="FFFFFF"/>
          </a:solidFill>
          <a:ln w="15875">
            <a:solidFill>
              <a:srgbClr val="0070C0"/>
            </a:solidFill>
            <a:prstDash val="solid"/>
          </a:ln>
          <a:effectLst>
            <a:outerShdw blurRad="127000" dist="381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5DA93196-E84D-094C-80C8-D46C37C8D9AB}"/>
              </a:ext>
            </a:extLst>
          </p:cNvPr>
          <p:cNvSpPr/>
          <p:nvPr/>
        </p:nvSpPr>
        <p:spPr>
          <a:xfrm>
            <a:off x="457200" y="1135787"/>
            <a:ext cx="2697480" cy="73152"/>
          </a:xfrm>
          <a:prstGeom prst="rect">
            <a:avLst/>
          </a:prstGeom>
          <a:solidFill>
            <a:srgbClr val="0070C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349A270C-B149-76F1-CE57-EC6E38257DB8}"/>
              </a:ext>
            </a:extLst>
          </p:cNvPr>
          <p:cNvSpPr/>
          <p:nvPr/>
        </p:nvSpPr>
        <p:spPr>
          <a:xfrm>
            <a:off x="685800" y="1410107"/>
            <a:ext cx="502920" cy="50292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0CEB03C7-F27A-C769-5C65-288C8CA19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" y="1510691"/>
            <a:ext cx="301752" cy="301752"/>
          </a:xfrm>
          <a:prstGeom prst="rect">
            <a:avLst/>
          </a:prstGeom>
        </p:spPr>
      </p:pic>
      <p:sp>
        <p:nvSpPr>
          <p:cNvPr id="10" name="Text 6">
            <a:extLst>
              <a:ext uri="{FF2B5EF4-FFF2-40B4-BE49-F238E27FC236}">
                <a16:creationId xmlns:a16="http://schemas.microsoft.com/office/drawing/2014/main" id="{5F420388-06B8-70FC-2C66-17670B9CA18B}"/>
              </a:ext>
            </a:extLst>
          </p:cNvPr>
          <p:cNvSpPr/>
          <p:nvPr/>
        </p:nvSpPr>
        <p:spPr>
          <a:xfrm>
            <a:off x="1280160" y="1382675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1</a:t>
            </a:r>
            <a:endParaRPr lang="en-US" sz="130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4323E358-BFD0-539A-212D-EBC1C27EBC54}"/>
              </a:ext>
            </a:extLst>
          </p:cNvPr>
          <p:cNvSpPr/>
          <p:nvPr/>
        </p:nvSpPr>
        <p:spPr>
          <a:xfrm>
            <a:off x="1280160" y="1656995"/>
            <a:ext cx="1783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>
                <a:solidFill>
                  <a:srgbClr val="8E8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(The Arsenal)</a:t>
            </a:r>
            <a:endParaRPr lang="en-US" sz="100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C460DC75-7BC2-E41B-D793-C24BC7F94C41}"/>
              </a:ext>
            </a:extLst>
          </p:cNvPr>
          <p:cNvSpPr/>
          <p:nvPr/>
        </p:nvSpPr>
        <p:spPr>
          <a:xfrm>
            <a:off x="640080" y="1936970"/>
            <a:ext cx="2423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latin typeface="Calibri" pitchFamily="34" charset="0"/>
                <a:ea typeface="Calibri" pitchFamily="34" charset="-122"/>
                <a:cs typeface="Calibri" pitchFamily="34" charset="-120"/>
              </a:rPr>
              <a:t>Tool &amp; Foundation</a:t>
            </a:r>
            <a:endParaRPr lang="en-US" sz="200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B9834F24-C61B-3D30-A09D-CE4AAF8BD207}"/>
              </a:ext>
            </a:extLst>
          </p:cNvPr>
          <p:cNvSpPr/>
          <p:nvPr/>
        </p:nvSpPr>
        <p:spPr>
          <a:xfrm>
            <a:off x="640080" y="2324498"/>
            <a:ext cx="2331720" cy="0"/>
          </a:xfrm>
          <a:prstGeom prst="line">
            <a:avLst/>
          </a:prstGeom>
          <a:noFill/>
          <a:ln w="9525">
            <a:solidFill>
              <a:srgbClr val="D7C5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E9455A24-4CB6-729B-D4AD-8C60F51145F7}"/>
              </a:ext>
            </a:extLst>
          </p:cNvPr>
          <p:cNvSpPr/>
          <p:nvPr/>
        </p:nvSpPr>
        <p:spPr>
          <a:xfrm>
            <a:off x="896112" y="2409447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050"/>
          </a:p>
        </p:txBody>
      </p:sp>
      <p:pic>
        <p:nvPicPr>
          <p:cNvPr id="18" name="Image 3" descr="preencoded.png">
            <a:extLst>
              <a:ext uri="{FF2B5EF4-FFF2-40B4-BE49-F238E27FC236}">
                <a16:creationId xmlns:a16="http://schemas.microsoft.com/office/drawing/2014/main" id="{83C85B2D-F4FE-7608-A076-CCE1BD06C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2556612"/>
            <a:ext cx="164592" cy="164592"/>
          </a:xfrm>
          <a:prstGeom prst="rect">
            <a:avLst/>
          </a:prstGeom>
        </p:spPr>
      </p:pic>
      <p:sp>
        <p:nvSpPr>
          <p:cNvPr id="19" name="Text 12">
            <a:extLst>
              <a:ext uri="{FF2B5EF4-FFF2-40B4-BE49-F238E27FC236}">
                <a16:creationId xmlns:a16="http://schemas.microsoft.com/office/drawing/2014/main" id="{EA48951E-22BD-A43F-576E-6DD4BB498C32}"/>
              </a:ext>
            </a:extLst>
          </p:cNvPr>
          <p:cNvSpPr/>
          <p:nvPr/>
        </p:nvSpPr>
        <p:spPr>
          <a:xfrm>
            <a:off x="896112" y="2464725"/>
            <a:ext cx="2148840" cy="3048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Cloud, data &amp; integration platform fluency</a:t>
            </a:r>
            <a:endParaRPr lang="en-US" sz="1050"/>
          </a:p>
        </p:txBody>
      </p:sp>
      <p:pic>
        <p:nvPicPr>
          <p:cNvPr id="20" name="Image 4" descr="preencoded.png">
            <a:extLst>
              <a:ext uri="{FF2B5EF4-FFF2-40B4-BE49-F238E27FC236}">
                <a16:creationId xmlns:a16="http://schemas.microsoft.com/office/drawing/2014/main" id="{80D8CF68-0B36-BD2C-3B86-454BB1BF61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2911046"/>
            <a:ext cx="164592" cy="164592"/>
          </a:xfrm>
          <a:prstGeom prst="rect">
            <a:avLst/>
          </a:prstGeom>
        </p:spPr>
      </p:pic>
      <p:sp>
        <p:nvSpPr>
          <p:cNvPr id="21" name="Text 13">
            <a:extLst>
              <a:ext uri="{FF2B5EF4-FFF2-40B4-BE49-F238E27FC236}">
                <a16:creationId xmlns:a16="http://schemas.microsoft.com/office/drawing/2014/main" id="{35E4E6F5-08B4-BAD5-9A47-1784B7153325}"/>
              </a:ext>
            </a:extLst>
          </p:cNvPr>
          <p:cNvSpPr/>
          <p:nvPr/>
        </p:nvSpPr>
        <p:spPr>
          <a:xfrm>
            <a:off x="896112" y="2812053"/>
            <a:ext cx="2148840" cy="350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AI/ML- data pipelines, model training, deployment, and </a:t>
            </a:r>
            <a:r>
              <a:rPr lang="en-US" sz="1050" err="1">
                <a:latin typeface="Calibri" pitchFamily="34" charset="0"/>
                <a:ea typeface="Calibri" pitchFamily="34" charset="-122"/>
                <a:cs typeface="Calibri" pitchFamily="34" charset="-120"/>
              </a:rPr>
              <a:t>MLOps</a:t>
            </a: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 operations</a:t>
            </a:r>
            <a:endParaRPr lang="en-US" sz="1050"/>
          </a:p>
        </p:txBody>
      </p:sp>
      <p:pic>
        <p:nvPicPr>
          <p:cNvPr id="22" name="Image 5" descr="preencoded.png">
            <a:extLst>
              <a:ext uri="{FF2B5EF4-FFF2-40B4-BE49-F238E27FC236}">
                <a16:creationId xmlns:a16="http://schemas.microsoft.com/office/drawing/2014/main" id="{B7CCE028-94A5-B61D-FD7D-03C75F289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3271577"/>
            <a:ext cx="164592" cy="164592"/>
          </a:xfrm>
          <a:prstGeom prst="rect">
            <a:avLst/>
          </a:prstGeom>
        </p:spPr>
      </p:pic>
      <p:sp>
        <p:nvSpPr>
          <p:cNvPr id="23" name="Text 14">
            <a:extLst>
              <a:ext uri="{FF2B5EF4-FFF2-40B4-BE49-F238E27FC236}">
                <a16:creationId xmlns:a16="http://schemas.microsoft.com/office/drawing/2014/main" id="{FE5A86EE-5821-5D70-F113-7C73E0992AF2}"/>
              </a:ext>
            </a:extLst>
          </p:cNvPr>
          <p:cNvSpPr/>
          <p:nvPr/>
        </p:nvSpPr>
        <p:spPr>
          <a:xfrm>
            <a:off x="896112" y="3155473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Knowledge Engineering, OpenAI, Anthropic, Mistral, Sovereign AI, Edge AI, Physical AI</a:t>
            </a:r>
            <a:endParaRPr lang="en-US" sz="1050"/>
          </a:p>
        </p:txBody>
      </p:sp>
      <p:pic>
        <p:nvPicPr>
          <p:cNvPr id="24" name="Image 6" descr="preencoded.png">
            <a:extLst>
              <a:ext uri="{FF2B5EF4-FFF2-40B4-BE49-F238E27FC236}">
                <a16:creationId xmlns:a16="http://schemas.microsoft.com/office/drawing/2014/main" id="{9FA7D9DC-101E-15F4-5477-464CC0E4A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368" y="3768588"/>
            <a:ext cx="164592" cy="164592"/>
          </a:xfrm>
          <a:prstGeom prst="rect">
            <a:avLst/>
          </a:prstGeom>
        </p:spPr>
      </p:pic>
      <p:sp>
        <p:nvSpPr>
          <p:cNvPr id="25" name="Text 15">
            <a:extLst>
              <a:ext uri="{FF2B5EF4-FFF2-40B4-BE49-F238E27FC236}">
                <a16:creationId xmlns:a16="http://schemas.microsoft.com/office/drawing/2014/main" id="{2FE91CCF-3880-AE62-39C0-3A8D0D73D33E}"/>
              </a:ext>
            </a:extLst>
          </p:cNvPr>
          <p:cNvSpPr/>
          <p:nvPr/>
        </p:nvSpPr>
        <p:spPr>
          <a:xfrm>
            <a:off x="896112" y="3650406"/>
            <a:ext cx="2148840" cy="4419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Agent framework LangGraph,, Microsoft Agent Framework, Google Vertex, Amazon </a:t>
            </a:r>
            <a:r>
              <a:rPr lang="en-US" sz="1050" err="1">
                <a:latin typeface="Calibri" pitchFamily="34" charset="0"/>
                <a:ea typeface="Calibri" pitchFamily="34" charset="-122"/>
                <a:cs typeface="Calibri" pitchFamily="34" charset="-120"/>
              </a:rPr>
              <a:t>AgentCore</a:t>
            </a:r>
            <a:endParaRPr lang="en-US" sz="1050"/>
          </a:p>
        </p:txBody>
      </p:sp>
      <p:sp>
        <p:nvSpPr>
          <p:cNvPr id="28" name="Shape 17">
            <a:extLst>
              <a:ext uri="{FF2B5EF4-FFF2-40B4-BE49-F238E27FC236}">
                <a16:creationId xmlns:a16="http://schemas.microsoft.com/office/drawing/2014/main" id="{28D1054F-603C-8E10-5652-360C10072541}"/>
              </a:ext>
            </a:extLst>
          </p:cNvPr>
          <p:cNvSpPr/>
          <p:nvPr/>
        </p:nvSpPr>
        <p:spPr>
          <a:xfrm>
            <a:off x="3319272" y="1135787"/>
            <a:ext cx="2697480" cy="5074920"/>
          </a:xfrm>
          <a:prstGeom prst="rect">
            <a:avLst/>
          </a:prstGeom>
          <a:solidFill>
            <a:srgbClr val="FFFFFF"/>
          </a:solidFill>
          <a:ln w="15875">
            <a:solidFill>
              <a:srgbClr val="A100FF"/>
            </a:solidFill>
            <a:prstDash val="solid"/>
          </a:ln>
          <a:effectLst>
            <a:outerShdw blurRad="127000" dist="381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9" name="Shape 18">
            <a:extLst>
              <a:ext uri="{FF2B5EF4-FFF2-40B4-BE49-F238E27FC236}">
                <a16:creationId xmlns:a16="http://schemas.microsoft.com/office/drawing/2014/main" id="{C2134B87-F516-23A5-6725-A1037780C31C}"/>
              </a:ext>
            </a:extLst>
          </p:cNvPr>
          <p:cNvSpPr/>
          <p:nvPr/>
        </p:nvSpPr>
        <p:spPr>
          <a:xfrm>
            <a:off x="3319272" y="1135787"/>
            <a:ext cx="2697480" cy="73152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19">
            <a:extLst>
              <a:ext uri="{FF2B5EF4-FFF2-40B4-BE49-F238E27FC236}">
                <a16:creationId xmlns:a16="http://schemas.microsoft.com/office/drawing/2014/main" id="{2F9451C0-4C6D-1088-9DAB-7FF0F4943308}"/>
              </a:ext>
            </a:extLst>
          </p:cNvPr>
          <p:cNvSpPr/>
          <p:nvPr/>
        </p:nvSpPr>
        <p:spPr>
          <a:xfrm>
            <a:off x="3547872" y="1410107"/>
            <a:ext cx="502920" cy="50292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1" name="Image 8" descr="preencoded.png">
            <a:extLst>
              <a:ext uri="{FF2B5EF4-FFF2-40B4-BE49-F238E27FC236}">
                <a16:creationId xmlns:a16="http://schemas.microsoft.com/office/drawing/2014/main" id="{F2668FD3-04E3-941B-D9AD-C1214D8210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8456" y="1510691"/>
            <a:ext cx="301752" cy="301752"/>
          </a:xfrm>
          <a:prstGeom prst="rect">
            <a:avLst/>
          </a:prstGeom>
        </p:spPr>
      </p:pic>
      <p:sp>
        <p:nvSpPr>
          <p:cNvPr id="32" name="Text 20">
            <a:extLst>
              <a:ext uri="{FF2B5EF4-FFF2-40B4-BE49-F238E27FC236}">
                <a16:creationId xmlns:a16="http://schemas.microsoft.com/office/drawing/2014/main" id="{DE5E05DF-C393-8FFF-E90F-5F6CC763FCDC}"/>
              </a:ext>
            </a:extLst>
          </p:cNvPr>
          <p:cNvSpPr/>
          <p:nvPr/>
        </p:nvSpPr>
        <p:spPr>
          <a:xfrm>
            <a:off x="4142232" y="1382675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2</a:t>
            </a:r>
            <a:endParaRPr lang="en-US" sz="1300"/>
          </a:p>
        </p:txBody>
      </p:sp>
      <p:sp>
        <p:nvSpPr>
          <p:cNvPr id="33" name="Text 21">
            <a:extLst>
              <a:ext uri="{FF2B5EF4-FFF2-40B4-BE49-F238E27FC236}">
                <a16:creationId xmlns:a16="http://schemas.microsoft.com/office/drawing/2014/main" id="{52F75B46-977D-A811-D1DB-96A51AF12EF3}"/>
              </a:ext>
            </a:extLst>
          </p:cNvPr>
          <p:cNvSpPr/>
          <p:nvPr/>
        </p:nvSpPr>
        <p:spPr>
          <a:xfrm>
            <a:off x="4142232" y="1656995"/>
            <a:ext cx="1783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>
                <a:solidFill>
                  <a:srgbClr val="8E8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(The Engine)</a:t>
            </a:r>
            <a:endParaRPr lang="en-US" sz="1000"/>
          </a:p>
        </p:txBody>
      </p:sp>
      <p:sp>
        <p:nvSpPr>
          <p:cNvPr id="34" name="Text 22">
            <a:extLst>
              <a:ext uri="{FF2B5EF4-FFF2-40B4-BE49-F238E27FC236}">
                <a16:creationId xmlns:a16="http://schemas.microsoft.com/office/drawing/2014/main" id="{7639DB51-6D93-D0B9-7102-449F287C0A07}"/>
              </a:ext>
            </a:extLst>
          </p:cNvPr>
          <p:cNvSpPr/>
          <p:nvPr/>
        </p:nvSpPr>
        <p:spPr>
          <a:xfrm>
            <a:off x="3502152" y="1936970"/>
            <a:ext cx="2423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latin typeface="Calibri" pitchFamily="34" charset="0"/>
                <a:ea typeface="Calibri" pitchFamily="34" charset="-122"/>
                <a:cs typeface="Calibri" pitchFamily="34" charset="-120"/>
              </a:rPr>
              <a:t>Delivery Playbooks</a:t>
            </a:r>
            <a:endParaRPr lang="en-US" sz="2000"/>
          </a:p>
        </p:txBody>
      </p:sp>
      <p:sp>
        <p:nvSpPr>
          <p:cNvPr id="35" name="Shape 23">
            <a:extLst>
              <a:ext uri="{FF2B5EF4-FFF2-40B4-BE49-F238E27FC236}">
                <a16:creationId xmlns:a16="http://schemas.microsoft.com/office/drawing/2014/main" id="{38772206-ADF3-517D-B2C4-BA6B01A21471}"/>
              </a:ext>
            </a:extLst>
          </p:cNvPr>
          <p:cNvSpPr/>
          <p:nvPr/>
        </p:nvSpPr>
        <p:spPr>
          <a:xfrm>
            <a:off x="3502152" y="2324498"/>
            <a:ext cx="2331720" cy="0"/>
          </a:xfrm>
          <a:prstGeom prst="line">
            <a:avLst/>
          </a:prstGeom>
          <a:noFill/>
          <a:ln w="9525">
            <a:solidFill>
              <a:srgbClr val="D7C5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0" name="Image 11" descr="preencoded.png">
            <a:extLst>
              <a:ext uri="{FF2B5EF4-FFF2-40B4-BE49-F238E27FC236}">
                <a16:creationId xmlns:a16="http://schemas.microsoft.com/office/drawing/2014/main" id="{B1387355-2CE6-41F4-1E48-08A502E694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0440" y="2556612"/>
            <a:ext cx="164592" cy="164592"/>
          </a:xfrm>
          <a:prstGeom prst="rect">
            <a:avLst/>
          </a:prstGeom>
        </p:spPr>
      </p:pic>
      <p:sp>
        <p:nvSpPr>
          <p:cNvPr id="41" name="Text 26">
            <a:extLst>
              <a:ext uri="{FF2B5EF4-FFF2-40B4-BE49-F238E27FC236}">
                <a16:creationId xmlns:a16="http://schemas.microsoft.com/office/drawing/2014/main" id="{422E7219-94BA-AB8A-0F2F-A65BAD14FFE5}"/>
              </a:ext>
            </a:extLst>
          </p:cNvPr>
          <p:cNvSpPr/>
          <p:nvPr/>
        </p:nvSpPr>
        <p:spPr>
          <a:xfrm>
            <a:off x="3758184" y="2556612"/>
            <a:ext cx="2148840" cy="3181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ADLC playbooks, templates &amp; gate checklists</a:t>
            </a:r>
            <a:endParaRPr lang="en-US" sz="1050"/>
          </a:p>
        </p:txBody>
      </p:sp>
      <p:pic>
        <p:nvPicPr>
          <p:cNvPr id="42" name="Image 12" descr="preencoded.png">
            <a:extLst>
              <a:ext uri="{FF2B5EF4-FFF2-40B4-BE49-F238E27FC236}">
                <a16:creationId xmlns:a16="http://schemas.microsoft.com/office/drawing/2014/main" id="{EDD18DC3-66D4-5AB8-81A6-BF67DE309C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0440" y="2911046"/>
            <a:ext cx="164592" cy="164592"/>
          </a:xfrm>
          <a:prstGeom prst="rect">
            <a:avLst/>
          </a:prstGeom>
        </p:spPr>
      </p:pic>
      <p:sp>
        <p:nvSpPr>
          <p:cNvPr id="43" name="Text 27">
            <a:extLst>
              <a:ext uri="{FF2B5EF4-FFF2-40B4-BE49-F238E27FC236}">
                <a16:creationId xmlns:a16="http://schemas.microsoft.com/office/drawing/2014/main" id="{6BED48A6-A1D5-B3B7-3A5E-4B62322336B6}"/>
              </a:ext>
            </a:extLst>
          </p:cNvPr>
          <p:cNvSpPr/>
          <p:nvPr/>
        </p:nvSpPr>
        <p:spPr>
          <a:xfrm>
            <a:off x="3758184" y="2856182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ART governance rollout across engagements</a:t>
            </a:r>
            <a:endParaRPr lang="en-US" sz="1050"/>
          </a:p>
        </p:txBody>
      </p:sp>
      <p:pic>
        <p:nvPicPr>
          <p:cNvPr id="44" name="Image 13" descr="preencoded.png">
            <a:extLst>
              <a:ext uri="{FF2B5EF4-FFF2-40B4-BE49-F238E27FC236}">
                <a16:creationId xmlns:a16="http://schemas.microsoft.com/office/drawing/2014/main" id="{5B490AE0-7EFA-EDE8-A22C-1BF5561570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0440" y="3271577"/>
            <a:ext cx="164592" cy="164592"/>
          </a:xfrm>
          <a:prstGeom prst="rect">
            <a:avLst/>
          </a:prstGeom>
        </p:spPr>
      </p:pic>
      <p:sp>
        <p:nvSpPr>
          <p:cNvPr id="45" name="Text 28">
            <a:extLst>
              <a:ext uri="{FF2B5EF4-FFF2-40B4-BE49-F238E27FC236}">
                <a16:creationId xmlns:a16="http://schemas.microsoft.com/office/drawing/2014/main" id="{3748FBA5-DFA3-0875-6E9E-7E321C17F44A}"/>
              </a:ext>
            </a:extLst>
          </p:cNvPr>
          <p:cNvSpPr/>
          <p:nvPr/>
        </p:nvSpPr>
        <p:spPr>
          <a:xfrm>
            <a:off x="3758184" y="3216713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Solution architecture &amp; sizing frameworks</a:t>
            </a:r>
            <a:endParaRPr lang="en-US" sz="1050"/>
          </a:p>
        </p:txBody>
      </p:sp>
      <p:pic>
        <p:nvPicPr>
          <p:cNvPr id="46" name="Image 14" descr="preencoded.png">
            <a:extLst>
              <a:ext uri="{FF2B5EF4-FFF2-40B4-BE49-F238E27FC236}">
                <a16:creationId xmlns:a16="http://schemas.microsoft.com/office/drawing/2014/main" id="{41B2C134-7DF3-64B6-F33E-7FF9F87703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20440" y="3632108"/>
            <a:ext cx="164592" cy="164592"/>
          </a:xfrm>
          <a:prstGeom prst="rect">
            <a:avLst/>
          </a:prstGeom>
        </p:spPr>
      </p:pic>
      <p:sp>
        <p:nvSpPr>
          <p:cNvPr id="47" name="Text 29">
            <a:extLst>
              <a:ext uri="{FF2B5EF4-FFF2-40B4-BE49-F238E27FC236}">
                <a16:creationId xmlns:a16="http://schemas.microsoft.com/office/drawing/2014/main" id="{31687082-E453-A93E-8E07-7D87BD35F11A}"/>
              </a:ext>
            </a:extLst>
          </p:cNvPr>
          <p:cNvSpPr/>
          <p:nvPr/>
        </p:nvSpPr>
        <p:spPr>
          <a:xfrm>
            <a:off x="3758184" y="3583679"/>
            <a:ext cx="21488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ITSM/operations, workflows, and production-readiness practices</a:t>
            </a:r>
            <a:endParaRPr lang="en-US" sz="1050"/>
          </a:p>
        </p:txBody>
      </p:sp>
      <p:sp>
        <p:nvSpPr>
          <p:cNvPr id="48" name="Shape 30">
            <a:extLst>
              <a:ext uri="{FF2B5EF4-FFF2-40B4-BE49-F238E27FC236}">
                <a16:creationId xmlns:a16="http://schemas.microsoft.com/office/drawing/2014/main" id="{96F1730B-C669-E594-AEB6-318962B898A8}"/>
              </a:ext>
            </a:extLst>
          </p:cNvPr>
          <p:cNvSpPr/>
          <p:nvPr/>
        </p:nvSpPr>
        <p:spPr>
          <a:xfrm>
            <a:off x="6181344" y="1135787"/>
            <a:ext cx="2697480" cy="5074920"/>
          </a:xfrm>
          <a:prstGeom prst="rect">
            <a:avLst/>
          </a:prstGeom>
          <a:solidFill>
            <a:schemeClr val="bg1"/>
          </a:solidFill>
          <a:ln w="15875">
            <a:solidFill>
              <a:schemeClr val="accent3"/>
            </a:solidFill>
            <a:prstDash val="solid"/>
          </a:ln>
          <a:effectLst>
            <a:outerShdw blurRad="127000" dist="381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9" name="Shape 31">
            <a:extLst>
              <a:ext uri="{FF2B5EF4-FFF2-40B4-BE49-F238E27FC236}">
                <a16:creationId xmlns:a16="http://schemas.microsoft.com/office/drawing/2014/main" id="{8A715E8C-024F-BC16-F6D1-40C42ED1C0F0}"/>
              </a:ext>
            </a:extLst>
          </p:cNvPr>
          <p:cNvSpPr/>
          <p:nvPr/>
        </p:nvSpPr>
        <p:spPr>
          <a:xfrm>
            <a:off x="6181344" y="1135787"/>
            <a:ext cx="2697480" cy="7315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0" name="Shape 32">
            <a:extLst>
              <a:ext uri="{FF2B5EF4-FFF2-40B4-BE49-F238E27FC236}">
                <a16:creationId xmlns:a16="http://schemas.microsoft.com/office/drawing/2014/main" id="{3609D86D-6799-1ACA-5B47-6F4742EA011E}"/>
              </a:ext>
            </a:extLst>
          </p:cNvPr>
          <p:cNvSpPr/>
          <p:nvPr/>
        </p:nvSpPr>
        <p:spPr>
          <a:xfrm>
            <a:off x="6409944" y="1410107"/>
            <a:ext cx="502920" cy="502920"/>
          </a:xfrm>
          <a:prstGeom prst="ellipse">
            <a:avLst/>
          </a:prstGeom>
          <a:noFill/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1" name="Image 15" descr="preencoded.png">
            <a:extLst>
              <a:ext uri="{FF2B5EF4-FFF2-40B4-BE49-F238E27FC236}">
                <a16:creationId xmlns:a16="http://schemas.microsoft.com/office/drawing/2014/main" id="{D784D01E-D171-E479-7EAC-BEFE0C92BD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0528" y="1510691"/>
            <a:ext cx="301752" cy="301752"/>
          </a:xfrm>
          <a:prstGeom prst="rect">
            <a:avLst/>
          </a:prstGeom>
          <a:ln>
            <a:noFill/>
          </a:ln>
        </p:spPr>
      </p:pic>
      <p:sp>
        <p:nvSpPr>
          <p:cNvPr id="52" name="Text 33">
            <a:extLst>
              <a:ext uri="{FF2B5EF4-FFF2-40B4-BE49-F238E27FC236}">
                <a16:creationId xmlns:a16="http://schemas.microsoft.com/office/drawing/2014/main" id="{1EDC6EAF-C3FD-DF65-ED39-2C36ABADE72B}"/>
              </a:ext>
            </a:extLst>
          </p:cNvPr>
          <p:cNvSpPr/>
          <p:nvPr/>
        </p:nvSpPr>
        <p:spPr>
          <a:xfrm>
            <a:off x="7004304" y="1382675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3</a:t>
            </a:r>
            <a:endParaRPr lang="en-US" sz="1300"/>
          </a:p>
        </p:txBody>
      </p:sp>
      <p:sp>
        <p:nvSpPr>
          <p:cNvPr id="53" name="Text 34">
            <a:extLst>
              <a:ext uri="{FF2B5EF4-FFF2-40B4-BE49-F238E27FC236}">
                <a16:creationId xmlns:a16="http://schemas.microsoft.com/office/drawing/2014/main" id="{B76DFDE1-553C-50CB-75E5-E358441DC5C2}"/>
              </a:ext>
            </a:extLst>
          </p:cNvPr>
          <p:cNvSpPr/>
          <p:nvPr/>
        </p:nvSpPr>
        <p:spPr>
          <a:xfrm>
            <a:off x="7004304" y="1656995"/>
            <a:ext cx="1783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>
                <a:solidFill>
                  <a:srgbClr val="8E8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(The Lens)</a:t>
            </a:r>
            <a:endParaRPr lang="en-US" sz="1000"/>
          </a:p>
        </p:txBody>
      </p:sp>
      <p:sp>
        <p:nvSpPr>
          <p:cNvPr id="54" name="Text 35">
            <a:extLst>
              <a:ext uri="{FF2B5EF4-FFF2-40B4-BE49-F238E27FC236}">
                <a16:creationId xmlns:a16="http://schemas.microsoft.com/office/drawing/2014/main" id="{57A492A5-6D34-CA04-4202-72EB572E5C15}"/>
              </a:ext>
            </a:extLst>
          </p:cNvPr>
          <p:cNvSpPr/>
          <p:nvPr/>
        </p:nvSpPr>
        <p:spPr>
          <a:xfrm>
            <a:off x="6364224" y="1936970"/>
            <a:ext cx="2423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latin typeface="Calibri"/>
                <a:ea typeface="Calibri"/>
                <a:cs typeface="Calibri"/>
              </a:rPr>
              <a:t>Craft Methodology</a:t>
            </a:r>
            <a:endParaRPr lang="en-US" sz="2000">
              <a:latin typeface="Calibri"/>
              <a:ea typeface="Calibri"/>
              <a:cs typeface="Calibri"/>
            </a:endParaRPr>
          </a:p>
        </p:txBody>
      </p:sp>
      <p:sp>
        <p:nvSpPr>
          <p:cNvPr id="55" name="Shape 36">
            <a:extLst>
              <a:ext uri="{FF2B5EF4-FFF2-40B4-BE49-F238E27FC236}">
                <a16:creationId xmlns:a16="http://schemas.microsoft.com/office/drawing/2014/main" id="{161269D6-5499-CCD0-7C8F-A6121128C621}"/>
              </a:ext>
            </a:extLst>
          </p:cNvPr>
          <p:cNvSpPr/>
          <p:nvPr/>
        </p:nvSpPr>
        <p:spPr>
          <a:xfrm>
            <a:off x="6364224" y="2324498"/>
            <a:ext cx="2331720" cy="0"/>
          </a:xfrm>
          <a:prstGeom prst="line">
            <a:avLst/>
          </a:prstGeom>
          <a:noFill/>
          <a:ln w="9525">
            <a:solidFill>
              <a:srgbClr val="D7C5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0" name="Image 18" descr="preencoded.png">
            <a:extLst>
              <a:ext uri="{FF2B5EF4-FFF2-40B4-BE49-F238E27FC236}">
                <a16:creationId xmlns:a16="http://schemas.microsoft.com/office/drawing/2014/main" id="{E6573DF9-9E4C-13F4-8F01-4C11A3C5AD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2512" y="2556612"/>
            <a:ext cx="164592" cy="164592"/>
          </a:xfrm>
          <a:prstGeom prst="rect">
            <a:avLst/>
          </a:prstGeom>
        </p:spPr>
      </p:pic>
      <p:sp>
        <p:nvSpPr>
          <p:cNvPr id="61" name="Text 39">
            <a:extLst>
              <a:ext uri="{FF2B5EF4-FFF2-40B4-BE49-F238E27FC236}">
                <a16:creationId xmlns:a16="http://schemas.microsoft.com/office/drawing/2014/main" id="{D6817B85-D6FF-5E83-A415-8ECADB91D2E9}"/>
              </a:ext>
            </a:extLst>
          </p:cNvPr>
          <p:cNvSpPr/>
          <p:nvPr/>
        </p:nvSpPr>
        <p:spPr>
          <a:xfrm>
            <a:off x="6620256" y="2556612"/>
            <a:ext cx="2148840" cy="3081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Industry immersions — FS, Telco, Healthcare</a:t>
            </a:r>
            <a:endParaRPr lang="en-US" sz="1050"/>
          </a:p>
        </p:txBody>
      </p:sp>
      <p:pic>
        <p:nvPicPr>
          <p:cNvPr id="62" name="Image 19" descr="preencoded.png">
            <a:extLst>
              <a:ext uri="{FF2B5EF4-FFF2-40B4-BE49-F238E27FC236}">
                <a16:creationId xmlns:a16="http://schemas.microsoft.com/office/drawing/2014/main" id="{C8E7B913-0B22-2AB6-7E30-33A3AD34FCE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2512" y="2924032"/>
            <a:ext cx="164592" cy="164592"/>
          </a:xfrm>
          <a:prstGeom prst="rect">
            <a:avLst/>
          </a:prstGeom>
        </p:spPr>
      </p:pic>
      <p:sp>
        <p:nvSpPr>
          <p:cNvPr id="63" name="Text 40">
            <a:extLst>
              <a:ext uri="{FF2B5EF4-FFF2-40B4-BE49-F238E27FC236}">
                <a16:creationId xmlns:a16="http://schemas.microsoft.com/office/drawing/2014/main" id="{5FA4E3F7-957A-597B-0AAB-CA338779EEFD}"/>
              </a:ext>
            </a:extLst>
          </p:cNvPr>
          <p:cNvSpPr/>
          <p:nvPr/>
        </p:nvSpPr>
        <p:spPr>
          <a:xfrm>
            <a:off x="6620256" y="2912713"/>
            <a:ext cx="2148840" cy="3475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Function AI Craft— Supply Chain, Finance</a:t>
            </a:r>
            <a:endParaRPr lang="en-US" sz="1050"/>
          </a:p>
        </p:txBody>
      </p:sp>
      <p:pic>
        <p:nvPicPr>
          <p:cNvPr id="64" name="Image 20" descr="preencoded.png">
            <a:extLst>
              <a:ext uri="{FF2B5EF4-FFF2-40B4-BE49-F238E27FC236}">
                <a16:creationId xmlns:a16="http://schemas.microsoft.com/office/drawing/2014/main" id="{C4EC65F5-30B5-83FC-F95A-87D61C176E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2512" y="3284563"/>
            <a:ext cx="164592" cy="164592"/>
          </a:xfrm>
          <a:prstGeom prst="rect">
            <a:avLst/>
          </a:prstGeom>
        </p:spPr>
      </p:pic>
      <p:sp>
        <p:nvSpPr>
          <p:cNvPr id="65" name="Text 41">
            <a:extLst>
              <a:ext uri="{FF2B5EF4-FFF2-40B4-BE49-F238E27FC236}">
                <a16:creationId xmlns:a16="http://schemas.microsoft.com/office/drawing/2014/main" id="{2355C46E-C9AC-2003-94BC-2AA9499C2822}"/>
              </a:ext>
            </a:extLst>
          </p:cNvPr>
          <p:cNvSpPr/>
          <p:nvPr/>
        </p:nvSpPr>
        <p:spPr>
          <a:xfrm>
            <a:off x="6620256" y="3229699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Applied Practice : case libraries by domain</a:t>
            </a:r>
            <a:endParaRPr lang="en-US" sz="1050"/>
          </a:p>
        </p:txBody>
      </p:sp>
      <p:pic>
        <p:nvPicPr>
          <p:cNvPr id="66" name="Image 21" descr="preencoded.png">
            <a:extLst>
              <a:ext uri="{FF2B5EF4-FFF2-40B4-BE49-F238E27FC236}">
                <a16:creationId xmlns:a16="http://schemas.microsoft.com/office/drawing/2014/main" id="{5C070D02-4BED-89A3-FF1F-7872BA0299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2512" y="3645094"/>
            <a:ext cx="164592" cy="164592"/>
          </a:xfrm>
          <a:prstGeom prst="rect">
            <a:avLst/>
          </a:prstGeom>
        </p:spPr>
      </p:pic>
      <p:sp>
        <p:nvSpPr>
          <p:cNvPr id="67" name="Text 42">
            <a:extLst>
              <a:ext uri="{FF2B5EF4-FFF2-40B4-BE49-F238E27FC236}">
                <a16:creationId xmlns:a16="http://schemas.microsoft.com/office/drawing/2014/main" id="{068026C2-D8CF-FD90-0DA9-5DEAA4CD4093}"/>
              </a:ext>
            </a:extLst>
          </p:cNvPr>
          <p:cNvSpPr/>
          <p:nvPr/>
        </p:nvSpPr>
        <p:spPr>
          <a:xfrm>
            <a:off x="6620256" y="3590230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Client maturity &amp; value-mapping toolkits</a:t>
            </a:r>
            <a:endParaRPr lang="en-US" sz="1050"/>
          </a:p>
        </p:txBody>
      </p:sp>
      <p:sp>
        <p:nvSpPr>
          <p:cNvPr id="69" name="Shape 43">
            <a:extLst>
              <a:ext uri="{FF2B5EF4-FFF2-40B4-BE49-F238E27FC236}">
                <a16:creationId xmlns:a16="http://schemas.microsoft.com/office/drawing/2014/main" id="{6F97CEDF-BE0F-42AF-D8B6-547AE9166492}"/>
              </a:ext>
            </a:extLst>
          </p:cNvPr>
          <p:cNvSpPr/>
          <p:nvPr/>
        </p:nvSpPr>
        <p:spPr>
          <a:xfrm>
            <a:off x="9037320" y="1148978"/>
            <a:ext cx="2697480" cy="5074920"/>
          </a:xfrm>
          <a:prstGeom prst="rect">
            <a:avLst/>
          </a:prstGeom>
          <a:solidFill>
            <a:srgbClr val="FFFFFF"/>
          </a:solidFill>
          <a:ln w="15875">
            <a:solidFill>
              <a:srgbClr val="1E3A5F"/>
            </a:solidFill>
            <a:prstDash val="solid"/>
          </a:ln>
          <a:effectLst>
            <a:outerShdw blurRad="127000" dist="38100" dir="54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0" name="Shape 44">
            <a:extLst>
              <a:ext uri="{FF2B5EF4-FFF2-40B4-BE49-F238E27FC236}">
                <a16:creationId xmlns:a16="http://schemas.microsoft.com/office/drawing/2014/main" id="{BDF96246-609C-8F73-CA49-1F1EC219982E}"/>
              </a:ext>
            </a:extLst>
          </p:cNvPr>
          <p:cNvSpPr/>
          <p:nvPr/>
        </p:nvSpPr>
        <p:spPr>
          <a:xfrm>
            <a:off x="9043416" y="1135787"/>
            <a:ext cx="2697480" cy="73152"/>
          </a:xfrm>
          <a:prstGeom prst="rect">
            <a:avLst/>
          </a:prstGeom>
          <a:solidFill>
            <a:srgbClr val="1E3A5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1" name="Shape 45">
            <a:extLst>
              <a:ext uri="{FF2B5EF4-FFF2-40B4-BE49-F238E27FC236}">
                <a16:creationId xmlns:a16="http://schemas.microsoft.com/office/drawing/2014/main" id="{4D0A15BB-6C7D-2E04-0BD0-BD3766E586DA}"/>
              </a:ext>
            </a:extLst>
          </p:cNvPr>
          <p:cNvSpPr/>
          <p:nvPr/>
        </p:nvSpPr>
        <p:spPr>
          <a:xfrm>
            <a:off x="9272016" y="1410107"/>
            <a:ext cx="502920" cy="502920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tx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2" name="Image 22" descr="preencoded.png">
            <a:extLst>
              <a:ext uri="{FF2B5EF4-FFF2-40B4-BE49-F238E27FC236}">
                <a16:creationId xmlns:a16="http://schemas.microsoft.com/office/drawing/2014/main" id="{56B73F8B-4F14-2E5D-66A3-D4413CE0171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2600" y="1510691"/>
            <a:ext cx="301752" cy="301752"/>
          </a:xfrm>
          <a:prstGeom prst="rect">
            <a:avLst/>
          </a:prstGeom>
        </p:spPr>
      </p:pic>
      <p:sp>
        <p:nvSpPr>
          <p:cNvPr id="73" name="Text 46">
            <a:extLst>
              <a:ext uri="{FF2B5EF4-FFF2-40B4-BE49-F238E27FC236}">
                <a16:creationId xmlns:a16="http://schemas.microsoft.com/office/drawing/2014/main" id="{9265F7A8-8308-4E12-90E5-583A49486535}"/>
              </a:ext>
            </a:extLst>
          </p:cNvPr>
          <p:cNvSpPr/>
          <p:nvPr/>
        </p:nvSpPr>
        <p:spPr>
          <a:xfrm>
            <a:off x="9866376" y="1382675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PILLAR 4</a:t>
            </a:r>
            <a:endParaRPr lang="en-US" sz="1300"/>
          </a:p>
        </p:txBody>
      </p:sp>
      <p:sp>
        <p:nvSpPr>
          <p:cNvPr id="74" name="Text 47">
            <a:extLst>
              <a:ext uri="{FF2B5EF4-FFF2-40B4-BE49-F238E27FC236}">
                <a16:creationId xmlns:a16="http://schemas.microsoft.com/office/drawing/2014/main" id="{6C9C876B-7564-1C48-D4A4-0FF8BCC7DC1E}"/>
              </a:ext>
            </a:extLst>
          </p:cNvPr>
          <p:cNvSpPr/>
          <p:nvPr/>
        </p:nvSpPr>
        <p:spPr>
          <a:xfrm>
            <a:off x="9866376" y="1656995"/>
            <a:ext cx="17830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>
                <a:solidFill>
                  <a:srgbClr val="8E85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(The Edge)</a:t>
            </a:r>
            <a:endParaRPr lang="en-US" sz="1000"/>
          </a:p>
        </p:txBody>
      </p:sp>
      <p:sp>
        <p:nvSpPr>
          <p:cNvPr id="75" name="Text 48">
            <a:extLst>
              <a:ext uri="{FF2B5EF4-FFF2-40B4-BE49-F238E27FC236}">
                <a16:creationId xmlns:a16="http://schemas.microsoft.com/office/drawing/2014/main" id="{4D8E9926-A080-73EA-58C8-BE0537D4A6AA}"/>
              </a:ext>
            </a:extLst>
          </p:cNvPr>
          <p:cNvSpPr/>
          <p:nvPr/>
        </p:nvSpPr>
        <p:spPr>
          <a:xfrm>
            <a:off x="9226296" y="1936970"/>
            <a:ext cx="2423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latin typeface="Calibri" pitchFamily="34" charset="0"/>
                <a:ea typeface="Calibri" pitchFamily="34" charset="-122"/>
                <a:cs typeface="Calibri" pitchFamily="34" charset="-120"/>
              </a:rPr>
              <a:t>Expert Methodology</a:t>
            </a:r>
            <a:endParaRPr lang="en-US" sz="2000"/>
          </a:p>
        </p:txBody>
      </p:sp>
      <p:sp>
        <p:nvSpPr>
          <p:cNvPr id="76" name="Shape 49">
            <a:extLst>
              <a:ext uri="{FF2B5EF4-FFF2-40B4-BE49-F238E27FC236}">
                <a16:creationId xmlns:a16="http://schemas.microsoft.com/office/drawing/2014/main" id="{791AD332-9147-1561-8450-98799C0B9775}"/>
              </a:ext>
            </a:extLst>
          </p:cNvPr>
          <p:cNvSpPr/>
          <p:nvPr/>
        </p:nvSpPr>
        <p:spPr>
          <a:xfrm>
            <a:off x="9226296" y="2324498"/>
            <a:ext cx="2331720" cy="0"/>
          </a:xfrm>
          <a:prstGeom prst="line">
            <a:avLst/>
          </a:prstGeom>
          <a:noFill/>
          <a:ln w="9525">
            <a:solidFill>
              <a:srgbClr val="D7C5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81" name="Image 25" descr="preencoded.png">
            <a:extLst>
              <a:ext uri="{FF2B5EF4-FFF2-40B4-BE49-F238E27FC236}">
                <a16:creationId xmlns:a16="http://schemas.microsoft.com/office/drawing/2014/main" id="{6EC376DD-D1A7-9EDE-F52C-021455FFB64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4584" y="2556612"/>
            <a:ext cx="164592" cy="164592"/>
          </a:xfrm>
          <a:prstGeom prst="rect">
            <a:avLst/>
          </a:prstGeom>
        </p:spPr>
      </p:pic>
      <p:sp>
        <p:nvSpPr>
          <p:cNvPr id="82" name="Text 52">
            <a:extLst>
              <a:ext uri="{FF2B5EF4-FFF2-40B4-BE49-F238E27FC236}">
                <a16:creationId xmlns:a16="http://schemas.microsoft.com/office/drawing/2014/main" id="{29C95E0E-64FB-6B14-2670-B8AEC09CF390}"/>
              </a:ext>
            </a:extLst>
          </p:cNvPr>
          <p:cNvSpPr/>
          <p:nvPr/>
        </p:nvSpPr>
        <p:spPr>
          <a:xfrm>
            <a:off x="9482328" y="3596704"/>
            <a:ext cx="2148840" cy="1999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‘AI Fellows’ eligibility &amp; nominations</a:t>
            </a:r>
            <a:endParaRPr lang="en-US" sz="1050"/>
          </a:p>
        </p:txBody>
      </p:sp>
      <p:pic>
        <p:nvPicPr>
          <p:cNvPr id="83" name="Image 26" descr="preencoded.png">
            <a:extLst>
              <a:ext uri="{FF2B5EF4-FFF2-40B4-BE49-F238E27FC236}">
                <a16:creationId xmlns:a16="http://schemas.microsoft.com/office/drawing/2014/main" id="{BAFFC119-466B-7FE5-60BB-5BB489CCB9C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4584" y="2911046"/>
            <a:ext cx="164592" cy="164592"/>
          </a:xfrm>
          <a:prstGeom prst="rect">
            <a:avLst/>
          </a:prstGeom>
        </p:spPr>
      </p:pic>
      <p:sp>
        <p:nvSpPr>
          <p:cNvPr id="84" name="Text 53">
            <a:extLst>
              <a:ext uri="{FF2B5EF4-FFF2-40B4-BE49-F238E27FC236}">
                <a16:creationId xmlns:a16="http://schemas.microsoft.com/office/drawing/2014/main" id="{9D4B02A5-B4ED-A83A-DB3B-B72A707D5FEB}"/>
              </a:ext>
            </a:extLst>
          </p:cNvPr>
          <p:cNvSpPr/>
          <p:nvPr/>
        </p:nvSpPr>
        <p:spPr>
          <a:xfrm>
            <a:off x="9483198" y="2926709"/>
            <a:ext cx="2148840" cy="1924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Thought Leadership Publishing</a:t>
            </a:r>
            <a:endParaRPr lang="en-US" sz="1050"/>
          </a:p>
        </p:txBody>
      </p:sp>
      <p:pic>
        <p:nvPicPr>
          <p:cNvPr id="85" name="Image 27" descr="preencoded.png">
            <a:extLst>
              <a:ext uri="{FF2B5EF4-FFF2-40B4-BE49-F238E27FC236}">
                <a16:creationId xmlns:a16="http://schemas.microsoft.com/office/drawing/2014/main" id="{5F69605D-0620-C88B-580A-27316D87A7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4584" y="3132239"/>
            <a:ext cx="164592" cy="164592"/>
          </a:xfrm>
          <a:prstGeom prst="rect">
            <a:avLst/>
          </a:prstGeom>
        </p:spPr>
      </p:pic>
      <p:sp>
        <p:nvSpPr>
          <p:cNvPr id="86" name="Text 54">
            <a:extLst>
              <a:ext uri="{FF2B5EF4-FFF2-40B4-BE49-F238E27FC236}">
                <a16:creationId xmlns:a16="http://schemas.microsoft.com/office/drawing/2014/main" id="{FCA82843-BC2D-A464-227C-E9574C62F60C}"/>
              </a:ext>
            </a:extLst>
          </p:cNvPr>
          <p:cNvSpPr/>
          <p:nvPr/>
        </p:nvSpPr>
        <p:spPr>
          <a:xfrm>
            <a:off x="9482328" y="3143191"/>
            <a:ext cx="2148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Next-gen role pathways — Agent Architect, AI Safety, Ontology Expert</a:t>
            </a:r>
            <a:endParaRPr lang="en-US" sz="1050"/>
          </a:p>
        </p:txBody>
      </p:sp>
      <p:pic>
        <p:nvPicPr>
          <p:cNvPr id="89" name="Image 29" descr="preencoded.png">
            <a:extLst>
              <a:ext uri="{FF2B5EF4-FFF2-40B4-BE49-F238E27FC236}">
                <a16:creationId xmlns:a16="http://schemas.microsoft.com/office/drawing/2014/main" id="{F7E8A74D-E92E-324C-0019-C5DF65AF6C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44584" y="3600751"/>
            <a:ext cx="164592" cy="164592"/>
          </a:xfrm>
          <a:prstGeom prst="rect">
            <a:avLst/>
          </a:prstGeom>
        </p:spPr>
      </p:pic>
      <p:sp>
        <p:nvSpPr>
          <p:cNvPr id="90" name="Text 56">
            <a:extLst>
              <a:ext uri="{FF2B5EF4-FFF2-40B4-BE49-F238E27FC236}">
                <a16:creationId xmlns:a16="http://schemas.microsoft.com/office/drawing/2014/main" id="{7F11595F-676C-0E69-35DA-A0D12BEFE079}"/>
              </a:ext>
            </a:extLst>
          </p:cNvPr>
          <p:cNvSpPr/>
          <p:nvPr/>
        </p:nvSpPr>
        <p:spPr>
          <a:xfrm>
            <a:off x="9482778" y="2556612"/>
            <a:ext cx="2148840" cy="3256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Expert mentorship, standard artifacts &amp; reference architectures</a:t>
            </a:r>
            <a:endParaRPr lang="en-US" sz="1050"/>
          </a:p>
        </p:txBody>
      </p:sp>
      <p:sp>
        <p:nvSpPr>
          <p:cNvPr id="5" name="Shape 52">
            <a:extLst>
              <a:ext uri="{FF2B5EF4-FFF2-40B4-BE49-F238E27FC236}">
                <a16:creationId xmlns:a16="http://schemas.microsoft.com/office/drawing/2014/main" id="{834D015D-6C36-A583-559A-C0591714421B}"/>
              </a:ext>
            </a:extLst>
          </p:cNvPr>
          <p:cNvSpPr/>
          <p:nvPr/>
        </p:nvSpPr>
        <p:spPr>
          <a:xfrm>
            <a:off x="478084" y="5448042"/>
            <a:ext cx="11270891" cy="47743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A100FF"/>
            </a:solidFill>
            <a:prstDash val="solid"/>
          </a:ln>
          <a:effectLst>
            <a:outerShdw blurRad="127000" dist="38100" dir="54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53">
            <a:extLst>
              <a:ext uri="{FF2B5EF4-FFF2-40B4-BE49-F238E27FC236}">
                <a16:creationId xmlns:a16="http://schemas.microsoft.com/office/drawing/2014/main" id="{3FC91FB9-705B-CEF3-7632-D0E3824B6151}"/>
              </a:ext>
            </a:extLst>
          </p:cNvPr>
          <p:cNvSpPr/>
          <p:nvPr/>
        </p:nvSpPr>
        <p:spPr>
          <a:xfrm>
            <a:off x="465280" y="5447592"/>
            <a:ext cx="97536" cy="475597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/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E345DFFD-8441-9673-6F53-6CF8ECA1012C}"/>
              </a:ext>
            </a:extLst>
          </p:cNvPr>
          <p:cNvGrpSpPr/>
          <p:nvPr/>
        </p:nvGrpSpPr>
        <p:grpSpPr>
          <a:xfrm>
            <a:off x="761807" y="5503877"/>
            <a:ext cx="365760" cy="365760"/>
            <a:chOff x="738229" y="4607885"/>
            <a:chExt cx="548640" cy="548640"/>
          </a:xfrm>
        </p:grpSpPr>
        <p:sp>
          <p:nvSpPr>
            <p:cNvPr id="91" name="Shape 54">
              <a:extLst>
                <a:ext uri="{FF2B5EF4-FFF2-40B4-BE49-F238E27FC236}">
                  <a16:creationId xmlns:a16="http://schemas.microsoft.com/office/drawing/2014/main" id="{18131AEC-0657-7AC1-4C3E-4D72620F653D}"/>
                </a:ext>
              </a:extLst>
            </p:cNvPr>
            <p:cNvSpPr/>
            <p:nvPr/>
          </p:nvSpPr>
          <p:spPr>
            <a:xfrm>
              <a:off x="738229" y="4607885"/>
              <a:ext cx="548640" cy="548640"/>
            </a:xfrm>
            <a:prstGeom prst="ellipse">
              <a:avLst/>
            </a:prstGeom>
            <a:solidFill>
              <a:srgbClr val="A100FF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92" name="Image 24" descr="preencoded.png">
              <a:extLst>
                <a:ext uri="{FF2B5EF4-FFF2-40B4-BE49-F238E27FC236}">
                  <a16:creationId xmlns:a16="http://schemas.microsoft.com/office/drawing/2014/main" id="{99B7CFA1-0E9B-E8F0-E800-4F414DA366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66245" y="4735901"/>
              <a:ext cx="292608" cy="292608"/>
            </a:xfrm>
            <a:prstGeom prst="rect">
              <a:avLst/>
            </a:prstGeom>
          </p:spPr>
        </p:pic>
      </p:grpSp>
      <p:sp>
        <p:nvSpPr>
          <p:cNvPr id="93" name="Text 55">
            <a:extLst>
              <a:ext uri="{FF2B5EF4-FFF2-40B4-BE49-F238E27FC236}">
                <a16:creationId xmlns:a16="http://schemas.microsoft.com/office/drawing/2014/main" id="{E0547762-B5EA-307D-78F1-2887B7D67511}"/>
              </a:ext>
            </a:extLst>
          </p:cNvPr>
          <p:cNvSpPr/>
          <p:nvPr/>
        </p:nvSpPr>
        <p:spPr>
          <a:xfrm>
            <a:off x="1184608" y="5513021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>
                <a:latin typeface="Calibri" pitchFamily="34" charset="0"/>
                <a:ea typeface="Calibri" pitchFamily="34" charset="-122"/>
                <a:cs typeface="Calibri" pitchFamily="34" charset="-120"/>
              </a:rPr>
              <a:t>CROSS-PILLAR AGENTIC ENABLEMENT PLATFORM: </a:t>
            </a:r>
          </a:p>
          <a:p>
            <a:pPr marL="0" indent="0">
              <a:buNone/>
            </a:pPr>
            <a:r>
              <a:rPr lang="en-US" sz="1100" i="1">
                <a:latin typeface="Calibri" pitchFamily="34" charset="0"/>
                <a:ea typeface="Calibri" pitchFamily="34" charset="-122"/>
                <a:cs typeface="Calibri" pitchFamily="34" charset="-120"/>
              </a:rPr>
              <a:t>Self-Learning Co-Pilot for Every Practitioner</a:t>
            </a:r>
            <a:endParaRPr lang="en-US" sz="1100"/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21542037-8639-691C-58FF-5F10CBB38F07}"/>
              </a:ext>
            </a:extLst>
          </p:cNvPr>
          <p:cNvGrpSpPr/>
          <p:nvPr/>
        </p:nvGrpSpPr>
        <p:grpSpPr>
          <a:xfrm>
            <a:off x="4350614" y="5526737"/>
            <a:ext cx="7221572" cy="320040"/>
            <a:chOff x="5512704" y="4726321"/>
            <a:chExt cx="5404104" cy="320040"/>
          </a:xfrm>
        </p:grpSpPr>
        <p:sp>
          <p:nvSpPr>
            <p:cNvPr id="95" name="Shape 57">
              <a:extLst>
                <a:ext uri="{FF2B5EF4-FFF2-40B4-BE49-F238E27FC236}">
                  <a16:creationId xmlns:a16="http://schemas.microsoft.com/office/drawing/2014/main" id="{09449BAD-32BB-FAB1-5332-6162E2557CAA}"/>
                </a:ext>
              </a:extLst>
            </p:cNvPr>
            <p:cNvSpPr/>
            <p:nvPr/>
          </p:nvSpPr>
          <p:spPr>
            <a:xfrm>
              <a:off x="5512704" y="4726321"/>
              <a:ext cx="960120" cy="320040"/>
            </a:xfrm>
            <a:prstGeom prst="roundRect">
              <a:avLst>
                <a:gd name="adj" fmla="val 14286"/>
              </a:avLst>
            </a:prstGeom>
            <a:solidFill>
              <a:srgbClr val="7B00C4"/>
            </a:solidFill>
            <a:ln w="9525">
              <a:solidFill>
                <a:srgbClr val="A100FF"/>
              </a:solidFill>
              <a:prstDash val="solid"/>
            </a:ln>
          </p:spPr>
          <p:txBody>
            <a:bodyPr/>
            <a:lstStyle/>
            <a:p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6" name="Text 58">
              <a:extLst>
                <a:ext uri="{FF2B5EF4-FFF2-40B4-BE49-F238E27FC236}">
                  <a16:creationId xmlns:a16="http://schemas.microsoft.com/office/drawing/2014/main" id="{85E5136C-91C5-591E-9DA8-BF787A6F39FC}"/>
                </a:ext>
              </a:extLst>
            </p:cNvPr>
            <p:cNvSpPr/>
            <p:nvPr/>
          </p:nvSpPr>
          <p:spPr>
            <a:xfrm>
              <a:off x="5512705" y="4726321"/>
              <a:ext cx="96012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Persona-Aware Paths</a:t>
              </a:r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7" name="Shape 59">
              <a:extLst>
                <a:ext uri="{FF2B5EF4-FFF2-40B4-BE49-F238E27FC236}">
                  <a16:creationId xmlns:a16="http://schemas.microsoft.com/office/drawing/2014/main" id="{12E8930A-0373-071E-9635-5F52596233CC}"/>
                </a:ext>
              </a:extLst>
            </p:cNvPr>
            <p:cNvSpPr/>
            <p:nvPr/>
          </p:nvSpPr>
          <p:spPr>
            <a:xfrm>
              <a:off x="6527688" y="4726321"/>
              <a:ext cx="1280160" cy="320040"/>
            </a:xfrm>
            <a:prstGeom prst="roundRect">
              <a:avLst>
                <a:gd name="adj" fmla="val 14286"/>
              </a:avLst>
            </a:prstGeom>
            <a:solidFill>
              <a:srgbClr val="7B00C4"/>
            </a:solidFill>
            <a:ln w="9525">
              <a:solidFill>
                <a:srgbClr val="A100FF"/>
              </a:solidFill>
              <a:prstDash val="solid"/>
            </a:ln>
          </p:spPr>
          <p:txBody>
            <a:bodyPr/>
            <a:lstStyle/>
            <a:p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8" name="Text 60">
              <a:extLst>
                <a:ext uri="{FF2B5EF4-FFF2-40B4-BE49-F238E27FC236}">
                  <a16:creationId xmlns:a16="http://schemas.microsoft.com/office/drawing/2014/main" id="{FD6EAFE1-B17D-77EE-6BF2-3E5749B6BDB0}"/>
                </a:ext>
              </a:extLst>
            </p:cNvPr>
            <p:cNvSpPr/>
            <p:nvPr/>
          </p:nvSpPr>
          <p:spPr>
            <a:xfrm>
              <a:off x="6527688" y="4726321"/>
              <a:ext cx="128016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Personalized Training &amp; Content</a:t>
              </a:r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9" name="Shape 61">
              <a:extLst>
                <a:ext uri="{FF2B5EF4-FFF2-40B4-BE49-F238E27FC236}">
                  <a16:creationId xmlns:a16="http://schemas.microsoft.com/office/drawing/2014/main" id="{1CAC2F76-15AA-9D77-77EA-10D7778DBDCF}"/>
                </a:ext>
              </a:extLst>
            </p:cNvPr>
            <p:cNvSpPr/>
            <p:nvPr/>
          </p:nvSpPr>
          <p:spPr>
            <a:xfrm>
              <a:off x="7862712" y="4726321"/>
              <a:ext cx="1005840" cy="320040"/>
            </a:xfrm>
            <a:prstGeom prst="roundRect">
              <a:avLst>
                <a:gd name="adj" fmla="val 14286"/>
              </a:avLst>
            </a:prstGeom>
            <a:solidFill>
              <a:srgbClr val="7B00C4"/>
            </a:solidFill>
            <a:ln w="9525">
              <a:solidFill>
                <a:srgbClr val="A100FF"/>
              </a:solidFill>
              <a:prstDash val="solid"/>
            </a:ln>
          </p:spPr>
          <p:txBody>
            <a:bodyPr/>
            <a:lstStyle/>
            <a:p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0" name="Text 62">
              <a:extLst>
                <a:ext uri="{FF2B5EF4-FFF2-40B4-BE49-F238E27FC236}">
                  <a16:creationId xmlns:a16="http://schemas.microsoft.com/office/drawing/2014/main" id="{3A455634-8D6F-E430-39FC-6E7176F252F5}"/>
                </a:ext>
              </a:extLst>
            </p:cNvPr>
            <p:cNvSpPr/>
            <p:nvPr/>
          </p:nvSpPr>
          <p:spPr>
            <a:xfrm>
              <a:off x="7862712" y="4726321"/>
              <a:ext cx="100584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Adaptive Assessment</a:t>
              </a:r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1" name="Shape 63">
              <a:extLst>
                <a:ext uri="{FF2B5EF4-FFF2-40B4-BE49-F238E27FC236}">
                  <a16:creationId xmlns:a16="http://schemas.microsoft.com/office/drawing/2014/main" id="{4A4B96B4-AACF-47CB-27B9-BD8ADC7E1BF9}"/>
                </a:ext>
              </a:extLst>
            </p:cNvPr>
            <p:cNvSpPr/>
            <p:nvPr/>
          </p:nvSpPr>
          <p:spPr>
            <a:xfrm>
              <a:off x="8923416" y="4726321"/>
              <a:ext cx="932688" cy="320040"/>
            </a:xfrm>
            <a:prstGeom prst="roundRect">
              <a:avLst>
                <a:gd name="adj" fmla="val 14286"/>
              </a:avLst>
            </a:prstGeom>
            <a:solidFill>
              <a:srgbClr val="7B00C4"/>
            </a:solidFill>
            <a:ln w="9525">
              <a:solidFill>
                <a:srgbClr val="A100FF"/>
              </a:solidFill>
              <a:prstDash val="solid"/>
            </a:ln>
          </p:spPr>
          <p:txBody>
            <a:bodyPr/>
            <a:lstStyle/>
            <a:p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2" name="Text 64">
              <a:extLst>
                <a:ext uri="{FF2B5EF4-FFF2-40B4-BE49-F238E27FC236}">
                  <a16:creationId xmlns:a16="http://schemas.microsoft.com/office/drawing/2014/main" id="{B35A5DFD-D426-F19E-C02F-D63D894A2A88}"/>
                </a:ext>
              </a:extLst>
            </p:cNvPr>
            <p:cNvSpPr/>
            <p:nvPr/>
          </p:nvSpPr>
          <p:spPr>
            <a:xfrm>
              <a:off x="8923416" y="4726321"/>
              <a:ext cx="932688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ADLC Gate Advisor</a:t>
              </a:r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3" name="Shape 65">
              <a:extLst>
                <a:ext uri="{FF2B5EF4-FFF2-40B4-BE49-F238E27FC236}">
                  <a16:creationId xmlns:a16="http://schemas.microsoft.com/office/drawing/2014/main" id="{B138EB6F-EF1E-1595-7CE7-A69C898158C1}"/>
                </a:ext>
              </a:extLst>
            </p:cNvPr>
            <p:cNvSpPr/>
            <p:nvPr/>
          </p:nvSpPr>
          <p:spPr>
            <a:xfrm>
              <a:off x="9910968" y="4726321"/>
              <a:ext cx="1005840" cy="320040"/>
            </a:xfrm>
            <a:prstGeom prst="roundRect">
              <a:avLst>
                <a:gd name="adj" fmla="val 14286"/>
              </a:avLst>
            </a:prstGeom>
            <a:solidFill>
              <a:srgbClr val="7B00C4"/>
            </a:solidFill>
            <a:ln w="9525">
              <a:solidFill>
                <a:srgbClr val="A100FF"/>
              </a:solidFill>
              <a:prstDash val="solid"/>
            </a:ln>
          </p:spPr>
          <p:txBody>
            <a:bodyPr/>
            <a:lstStyle/>
            <a:p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04" name="Text 66">
              <a:extLst>
                <a:ext uri="{FF2B5EF4-FFF2-40B4-BE49-F238E27FC236}">
                  <a16:creationId xmlns:a16="http://schemas.microsoft.com/office/drawing/2014/main" id="{BFADF0DF-AEB6-8BB0-1292-62F8AB824884}"/>
                </a:ext>
              </a:extLst>
            </p:cNvPr>
            <p:cNvSpPr/>
            <p:nvPr/>
          </p:nvSpPr>
          <p:spPr>
            <a:xfrm>
              <a:off x="9910968" y="4726321"/>
              <a:ext cx="1005840" cy="3200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1050" b="1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Engagement Co-Pilot</a:t>
              </a:r>
              <a:endParaRPr lang="en-US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5A6D5B23-05B4-75D1-A83E-8E4C7E86CE2A}"/>
              </a:ext>
            </a:extLst>
          </p:cNvPr>
          <p:cNvSpPr txBox="1"/>
          <p:nvPr/>
        </p:nvSpPr>
        <p:spPr>
          <a:xfrm>
            <a:off x="484632" y="4128407"/>
            <a:ext cx="11250167" cy="23724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0" tIns="0" rIns="0" bIns="0" rtlCol="0" anchor="ctr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sz="1400" b="1" noProof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PRIORITY FOR ACTIVATION (30-60 Days)</a:t>
            </a:r>
          </a:p>
        </p:txBody>
      </p:sp>
      <p:sp>
        <p:nvSpPr>
          <p:cNvPr id="135" name="Star: 5 Points 134">
            <a:extLst>
              <a:ext uri="{FF2B5EF4-FFF2-40B4-BE49-F238E27FC236}">
                <a16:creationId xmlns:a16="http://schemas.microsoft.com/office/drawing/2014/main" id="{9389F402-BC10-C19F-85FE-618AB9ADD22B}"/>
              </a:ext>
            </a:extLst>
          </p:cNvPr>
          <p:cNvSpPr/>
          <p:nvPr/>
        </p:nvSpPr>
        <p:spPr>
          <a:xfrm>
            <a:off x="650997" y="4538427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36" name="Star: 5 Points 135">
            <a:extLst>
              <a:ext uri="{FF2B5EF4-FFF2-40B4-BE49-F238E27FC236}">
                <a16:creationId xmlns:a16="http://schemas.microsoft.com/office/drawing/2014/main" id="{6D71911A-B3DE-52CF-4935-FE20A00B1532}"/>
              </a:ext>
            </a:extLst>
          </p:cNvPr>
          <p:cNvSpPr/>
          <p:nvPr/>
        </p:nvSpPr>
        <p:spPr>
          <a:xfrm>
            <a:off x="650997" y="4789937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37" name="Text 15">
            <a:extLst>
              <a:ext uri="{FF2B5EF4-FFF2-40B4-BE49-F238E27FC236}">
                <a16:creationId xmlns:a16="http://schemas.microsoft.com/office/drawing/2014/main" id="{86AD58AF-B1FC-717A-D7C8-3A0D3CE4D56A}"/>
              </a:ext>
            </a:extLst>
          </p:cNvPr>
          <p:cNvSpPr/>
          <p:nvPr/>
        </p:nvSpPr>
        <p:spPr>
          <a:xfrm>
            <a:off x="896112" y="4559221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Anthropic Claude</a:t>
            </a:r>
            <a:endParaRPr lang="en-US" sz="1050" dirty="0"/>
          </a:p>
        </p:txBody>
      </p:sp>
      <p:sp>
        <p:nvSpPr>
          <p:cNvPr id="139" name="Text 15">
            <a:extLst>
              <a:ext uri="{FF2B5EF4-FFF2-40B4-BE49-F238E27FC236}">
                <a16:creationId xmlns:a16="http://schemas.microsoft.com/office/drawing/2014/main" id="{09ACB20C-AACE-C820-0185-EC1DE97CD40D}"/>
              </a:ext>
            </a:extLst>
          </p:cNvPr>
          <p:cNvSpPr/>
          <p:nvPr/>
        </p:nvSpPr>
        <p:spPr>
          <a:xfrm>
            <a:off x="900191" y="4801673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Open AI</a:t>
            </a:r>
            <a:endParaRPr lang="en-US" sz="1050"/>
          </a:p>
        </p:txBody>
      </p:sp>
      <p:sp>
        <p:nvSpPr>
          <p:cNvPr id="140" name="Star: 5 Points 139">
            <a:extLst>
              <a:ext uri="{FF2B5EF4-FFF2-40B4-BE49-F238E27FC236}">
                <a16:creationId xmlns:a16="http://schemas.microsoft.com/office/drawing/2014/main" id="{AE113C7E-8D07-630B-4172-8CD6272F7725}"/>
              </a:ext>
            </a:extLst>
          </p:cNvPr>
          <p:cNvSpPr/>
          <p:nvPr/>
        </p:nvSpPr>
        <p:spPr>
          <a:xfrm>
            <a:off x="650997" y="5041446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1" name="Text 15">
            <a:extLst>
              <a:ext uri="{FF2B5EF4-FFF2-40B4-BE49-F238E27FC236}">
                <a16:creationId xmlns:a16="http://schemas.microsoft.com/office/drawing/2014/main" id="{166B3C3F-DA48-8460-BD7E-509E577AB250}"/>
              </a:ext>
            </a:extLst>
          </p:cNvPr>
          <p:cNvSpPr/>
          <p:nvPr/>
        </p:nvSpPr>
        <p:spPr>
          <a:xfrm>
            <a:off x="896112" y="5060209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MAG Engineering</a:t>
            </a:r>
            <a:endParaRPr lang="en-US" sz="1050" dirty="0"/>
          </a:p>
        </p:txBody>
      </p:sp>
      <p:sp>
        <p:nvSpPr>
          <p:cNvPr id="142" name="Star: 5 Points 141">
            <a:extLst>
              <a:ext uri="{FF2B5EF4-FFF2-40B4-BE49-F238E27FC236}">
                <a16:creationId xmlns:a16="http://schemas.microsoft.com/office/drawing/2014/main" id="{E26A39A7-47BE-85B6-2733-E94E71176DD1}"/>
              </a:ext>
            </a:extLst>
          </p:cNvPr>
          <p:cNvSpPr/>
          <p:nvPr/>
        </p:nvSpPr>
        <p:spPr>
          <a:xfrm>
            <a:off x="3511156" y="4527797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3" name="Star: 5 Points 142">
            <a:extLst>
              <a:ext uri="{FF2B5EF4-FFF2-40B4-BE49-F238E27FC236}">
                <a16:creationId xmlns:a16="http://schemas.microsoft.com/office/drawing/2014/main" id="{FC600FBA-78E2-8F6D-F7E8-347DFEE5A11D}"/>
              </a:ext>
            </a:extLst>
          </p:cNvPr>
          <p:cNvSpPr/>
          <p:nvPr/>
        </p:nvSpPr>
        <p:spPr>
          <a:xfrm>
            <a:off x="3511156" y="4779307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4" name="Text 15">
            <a:extLst>
              <a:ext uri="{FF2B5EF4-FFF2-40B4-BE49-F238E27FC236}">
                <a16:creationId xmlns:a16="http://schemas.microsoft.com/office/drawing/2014/main" id="{B32E3F9E-4843-F2DB-9D9E-4F3B83A27695}"/>
              </a:ext>
            </a:extLst>
          </p:cNvPr>
          <p:cNvSpPr/>
          <p:nvPr/>
        </p:nvSpPr>
        <p:spPr>
          <a:xfrm>
            <a:off x="3756271" y="4548591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Agentic AI Delivery Lifecycle (ADLC)</a:t>
            </a:r>
            <a:endParaRPr lang="en-US" sz="1050" dirty="0"/>
          </a:p>
        </p:txBody>
      </p:sp>
      <p:sp>
        <p:nvSpPr>
          <p:cNvPr id="145" name="Text 15">
            <a:extLst>
              <a:ext uri="{FF2B5EF4-FFF2-40B4-BE49-F238E27FC236}">
                <a16:creationId xmlns:a16="http://schemas.microsoft.com/office/drawing/2014/main" id="{2415231A-F1F8-E1B5-7582-6A89B969141E}"/>
              </a:ext>
            </a:extLst>
          </p:cNvPr>
          <p:cNvSpPr/>
          <p:nvPr/>
        </p:nvSpPr>
        <p:spPr>
          <a:xfrm>
            <a:off x="3760350" y="4791043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Modern Data Engineering</a:t>
            </a:r>
            <a:endParaRPr lang="en-US" sz="1050"/>
          </a:p>
        </p:txBody>
      </p:sp>
      <p:sp>
        <p:nvSpPr>
          <p:cNvPr id="148" name="Star: 5 Points 147">
            <a:extLst>
              <a:ext uri="{FF2B5EF4-FFF2-40B4-BE49-F238E27FC236}">
                <a16:creationId xmlns:a16="http://schemas.microsoft.com/office/drawing/2014/main" id="{3793FB63-0DAD-81CF-3AFC-4FFF8B6D320B}"/>
              </a:ext>
            </a:extLst>
          </p:cNvPr>
          <p:cNvSpPr/>
          <p:nvPr/>
        </p:nvSpPr>
        <p:spPr>
          <a:xfrm>
            <a:off x="6357135" y="4538433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49" name="Star: 5 Points 148">
            <a:extLst>
              <a:ext uri="{FF2B5EF4-FFF2-40B4-BE49-F238E27FC236}">
                <a16:creationId xmlns:a16="http://schemas.microsoft.com/office/drawing/2014/main" id="{842B602F-D41D-5467-30AF-D4146A41F9F8}"/>
              </a:ext>
            </a:extLst>
          </p:cNvPr>
          <p:cNvSpPr/>
          <p:nvPr/>
        </p:nvSpPr>
        <p:spPr>
          <a:xfrm>
            <a:off x="6357135" y="4789943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50" name="Text 15">
            <a:extLst>
              <a:ext uri="{FF2B5EF4-FFF2-40B4-BE49-F238E27FC236}">
                <a16:creationId xmlns:a16="http://schemas.microsoft.com/office/drawing/2014/main" id="{437F1321-3C8C-1245-3D55-CFCDF27A97E1}"/>
              </a:ext>
            </a:extLst>
          </p:cNvPr>
          <p:cNvSpPr/>
          <p:nvPr/>
        </p:nvSpPr>
        <p:spPr>
          <a:xfrm>
            <a:off x="6602250" y="4559227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Banking &amp; Capital Markets</a:t>
            </a:r>
            <a:endParaRPr lang="en-US" sz="1050" dirty="0"/>
          </a:p>
        </p:txBody>
      </p:sp>
      <p:sp>
        <p:nvSpPr>
          <p:cNvPr id="151" name="Text 15">
            <a:extLst>
              <a:ext uri="{FF2B5EF4-FFF2-40B4-BE49-F238E27FC236}">
                <a16:creationId xmlns:a16="http://schemas.microsoft.com/office/drawing/2014/main" id="{2CE8E62C-8750-4DAD-C1DC-0BF5297AEC4F}"/>
              </a:ext>
            </a:extLst>
          </p:cNvPr>
          <p:cNvSpPr/>
          <p:nvPr/>
        </p:nvSpPr>
        <p:spPr>
          <a:xfrm>
            <a:off x="6606329" y="4801679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CGRT</a:t>
            </a:r>
            <a:endParaRPr lang="en-US" sz="1050" dirty="0"/>
          </a:p>
        </p:txBody>
      </p:sp>
      <p:sp>
        <p:nvSpPr>
          <p:cNvPr id="154" name="Star: 5 Points 153">
            <a:extLst>
              <a:ext uri="{FF2B5EF4-FFF2-40B4-BE49-F238E27FC236}">
                <a16:creationId xmlns:a16="http://schemas.microsoft.com/office/drawing/2014/main" id="{2210C6E6-A6BD-C580-AC1F-4C91570BD05F}"/>
              </a:ext>
            </a:extLst>
          </p:cNvPr>
          <p:cNvSpPr/>
          <p:nvPr/>
        </p:nvSpPr>
        <p:spPr>
          <a:xfrm>
            <a:off x="9259830" y="4520721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55" name="Star: 5 Points 154">
            <a:extLst>
              <a:ext uri="{FF2B5EF4-FFF2-40B4-BE49-F238E27FC236}">
                <a16:creationId xmlns:a16="http://schemas.microsoft.com/office/drawing/2014/main" id="{0DEBE31F-6123-F4CA-51EE-B01C6FF2E715}"/>
              </a:ext>
            </a:extLst>
          </p:cNvPr>
          <p:cNvSpPr/>
          <p:nvPr/>
        </p:nvSpPr>
        <p:spPr>
          <a:xfrm>
            <a:off x="9259830" y="4772231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56" name="Text 15">
            <a:extLst>
              <a:ext uri="{FF2B5EF4-FFF2-40B4-BE49-F238E27FC236}">
                <a16:creationId xmlns:a16="http://schemas.microsoft.com/office/drawing/2014/main" id="{7183911F-8B3B-93C0-1031-817599E4BF24}"/>
              </a:ext>
            </a:extLst>
          </p:cNvPr>
          <p:cNvSpPr/>
          <p:nvPr/>
        </p:nvSpPr>
        <p:spPr>
          <a:xfrm>
            <a:off x="9504945" y="4541515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Titanium Engineer</a:t>
            </a:r>
            <a:endParaRPr lang="en-US" sz="1050"/>
          </a:p>
        </p:txBody>
      </p:sp>
      <p:sp>
        <p:nvSpPr>
          <p:cNvPr id="157" name="Text 15">
            <a:extLst>
              <a:ext uri="{FF2B5EF4-FFF2-40B4-BE49-F238E27FC236}">
                <a16:creationId xmlns:a16="http://schemas.microsoft.com/office/drawing/2014/main" id="{220E6E52-D92E-E1EF-F963-5E0A4228AABB}"/>
              </a:ext>
            </a:extLst>
          </p:cNvPr>
          <p:cNvSpPr/>
          <p:nvPr/>
        </p:nvSpPr>
        <p:spPr>
          <a:xfrm>
            <a:off x="9509024" y="4783967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Master Ai &amp; Data Architect</a:t>
            </a:r>
            <a:endParaRPr lang="en-US" sz="1050"/>
          </a:p>
        </p:txBody>
      </p:sp>
      <p:sp>
        <p:nvSpPr>
          <p:cNvPr id="158" name="Star: 5 Points 157">
            <a:extLst>
              <a:ext uri="{FF2B5EF4-FFF2-40B4-BE49-F238E27FC236}">
                <a16:creationId xmlns:a16="http://schemas.microsoft.com/office/drawing/2014/main" id="{18BB3A8B-9F07-1F91-5E30-B15655871628}"/>
              </a:ext>
            </a:extLst>
          </p:cNvPr>
          <p:cNvSpPr/>
          <p:nvPr/>
        </p:nvSpPr>
        <p:spPr>
          <a:xfrm>
            <a:off x="9259830" y="5023740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159" name="Text 15">
            <a:extLst>
              <a:ext uri="{FF2B5EF4-FFF2-40B4-BE49-F238E27FC236}">
                <a16:creationId xmlns:a16="http://schemas.microsoft.com/office/drawing/2014/main" id="{B2B5C57F-DDF5-8897-779C-0B077627A1F8}"/>
              </a:ext>
            </a:extLst>
          </p:cNvPr>
          <p:cNvSpPr/>
          <p:nvPr/>
        </p:nvSpPr>
        <p:spPr>
          <a:xfrm>
            <a:off x="9504945" y="5042503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>
                <a:latin typeface="Calibri" pitchFamily="34" charset="0"/>
                <a:ea typeface="Calibri" pitchFamily="34" charset="-122"/>
                <a:cs typeface="Calibri" pitchFamily="34" charset="-120"/>
              </a:rPr>
              <a:t>Ontology and Knowledge Engineer</a:t>
            </a:r>
            <a:endParaRPr lang="en-US" sz="1050"/>
          </a:p>
        </p:txBody>
      </p:sp>
      <p:sp>
        <p:nvSpPr>
          <p:cNvPr id="3" name="Star: 5 Points 2">
            <a:extLst>
              <a:ext uri="{FF2B5EF4-FFF2-40B4-BE49-F238E27FC236}">
                <a16:creationId xmlns:a16="http://schemas.microsoft.com/office/drawing/2014/main" id="{A86F4A63-0209-E0D7-C36B-2905B58BACC6}"/>
              </a:ext>
            </a:extLst>
          </p:cNvPr>
          <p:cNvSpPr/>
          <p:nvPr/>
        </p:nvSpPr>
        <p:spPr>
          <a:xfrm>
            <a:off x="6357135" y="5028068"/>
            <a:ext cx="182880" cy="182880"/>
          </a:xfrm>
          <a:prstGeom prst="star5">
            <a:avLst/>
          </a:prstGeom>
          <a:solidFill>
            <a:srgbClr val="FFC000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err="1"/>
          </a:p>
        </p:txBody>
      </p:sp>
      <p:sp>
        <p:nvSpPr>
          <p:cNvPr id="4" name="Text 15">
            <a:extLst>
              <a:ext uri="{FF2B5EF4-FFF2-40B4-BE49-F238E27FC236}">
                <a16:creationId xmlns:a16="http://schemas.microsoft.com/office/drawing/2014/main" id="{04A0F1D6-0773-424A-9C93-60ED8FAC1CD6}"/>
              </a:ext>
            </a:extLst>
          </p:cNvPr>
          <p:cNvSpPr/>
          <p:nvPr/>
        </p:nvSpPr>
        <p:spPr>
          <a:xfrm>
            <a:off x="6606329" y="5058854"/>
            <a:ext cx="2148840" cy="192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Life Sciences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660222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D5986-F08B-2E33-FBED-1640776017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itle 58">
            <a:extLst>
              <a:ext uri="{FF2B5EF4-FFF2-40B4-BE49-F238E27FC236}">
                <a16:creationId xmlns:a16="http://schemas.microsoft.com/office/drawing/2014/main" id="{5BD97A58-44A6-EA0B-4E60-4309E02F9895}"/>
              </a:ext>
            </a:extLst>
          </p:cNvPr>
          <p:cNvSpPr txBox="1">
            <a:spLocks/>
          </p:cNvSpPr>
          <p:nvPr/>
        </p:nvSpPr>
        <p:spPr>
          <a:xfrm>
            <a:off x="387719" y="380399"/>
            <a:ext cx="10744557" cy="8318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gradFill>
                  <a:gsLst>
                    <a:gs pos="100000">
                      <a:srgbClr val="05F0A5"/>
                    </a:gs>
                    <a:gs pos="60000">
                      <a:schemeClr val="accent3"/>
                    </a:gs>
                  </a:gsLst>
                  <a:lin ang="51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‘Methods’ Enablement 30-60-90 Day Plan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1EC5CBD-7D44-B875-34BB-22D42AC67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34103"/>
              </p:ext>
            </p:extLst>
          </p:nvPr>
        </p:nvGraphicFramePr>
        <p:xfrm>
          <a:off x="387719" y="945481"/>
          <a:ext cx="11438777" cy="5532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1593">
                  <a:extLst>
                    <a:ext uri="{9D8B030D-6E8A-4147-A177-3AD203B41FA5}">
                      <a16:colId xmlns:a16="http://schemas.microsoft.com/office/drawing/2014/main" val="376239222"/>
                    </a:ext>
                  </a:extLst>
                </a:gridCol>
                <a:gridCol w="2858959">
                  <a:extLst>
                    <a:ext uri="{9D8B030D-6E8A-4147-A177-3AD203B41FA5}">
                      <a16:colId xmlns:a16="http://schemas.microsoft.com/office/drawing/2014/main" val="2294359474"/>
                    </a:ext>
                  </a:extLst>
                </a:gridCol>
                <a:gridCol w="802025">
                  <a:extLst>
                    <a:ext uri="{9D8B030D-6E8A-4147-A177-3AD203B41FA5}">
                      <a16:colId xmlns:a16="http://schemas.microsoft.com/office/drawing/2014/main" val="2289742640"/>
                    </a:ext>
                  </a:extLst>
                </a:gridCol>
                <a:gridCol w="802025">
                  <a:extLst>
                    <a:ext uri="{9D8B030D-6E8A-4147-A177-3AD203B41FA5}">
                      <a16:colId xmlns:a16="http://schemas.microsoft.com/office/drawing/2014/main" val="2853878986"/>
                    </a:ext>
                  </a:extLst>
                </a:gridCol>
                <a:gridCol w="802025">
                  <a:extLst>
                    <a:ext uri="{9D8B030D-6E8A-4147-A177-3AD203B41FA5}">
                      <a16:colId xmlns:a16="http://schemas.microsoft.com/office/drawing/2014/main" val="1361522162"/>
                    </a:ext>
                  </a:extLst>
                </a:gridCol>
                <a:gridCol w="802025">
                  <a:extLst>
                    <a:ext uri="{9D8B030D-6E8A-4147-A177-3AD203B41FA5}">
                      <a16:colId xmlns:a16="http://schemas.microsoft.com/office/drawing/2014/main" val="3316522486"/>
                    </a:ext>
                  </a:extLst>
                </a:gridCol>
                <a:gridCol w="802025">
                  <a:extLst>
                    <a:ext uri="{9D8B030D-6E8A-4147-A177-3AD203B41FA5}">
                      <a16:colId xmlns:a16="http://schemas.microsoft.com/office/drawing/2014/main" val="3469260427"/>
                    </a:ext>
                  </a:extLst>
                </a:gridCol>
                <a:gridCol w="802025">
                  <a:extLst>
                    <a:ext uri="{9D8B030D-6E8A-4147-A177-3AD203B41FA5}">
                      <a16:colId xmlns:a16="http://schemas.microsoft.com/office/drawing/2014/main" val="297385423"/>
                    </a:ext>
                  </a:extLst>
                </a:gridCol>
                <a:gridCol w="802025">
                  <a:extLst>
                    <a:ext uri="{9D8B030D-6E8A-4147-A177-3AD203B41FA5}">
                      <a16:colId xmlns:a16="http://schemas.microsoft.com/office/drawing/2014/main" val="1766638575"/>
                    </a:ext>
                  </a:extLst>
                </a:gridCol>
                <a:gridCol w="802025">
                  <a:extLst>
                    <a:ext uri="{9D8B030D-6E8A-4147-A177-3AD203B41FA5}">
                      <a16:colId xmlns:a16="http://schemas.microsoft.com/office/drawing/2014/main" val="2372602117"/>
                    </a:ext>
                  </a:extLst>
                </a:gridCol>
                <a:gridCol w="802025">
                  <a:extLst>
                    <a:ext uri="{9D8B030D-6E8A-4147-A177-3AD203B41FA5}">
                      <a16:colId xmlns:a16="http://schemas.microsoft.com/office/drawing/2014/main" val="3722293416"/>
                    </a:ext>
                  </a:extLst>
                </a:gridCol>
              </a:tblGrid>
              <a:tr h="236251">
                <a:tc rowSpan="2"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METHODS PILLAR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PRIORITY AREAS &amp; LEADS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05/01 – 05/31</a:t>
                      </a: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06/01 – 06/30</a:t>
                      </a: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2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07/01 – 07/31</a:t>
                      </a:r>
                    </a:p>
                  </a:txBody>
                  <a:tcPr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722667"/>
                  </a:ext>
                </a:extLst>
              </a:tr>
              <a:tr h="196876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50" b="0" i="0">
                        <a:solidFill>
                          <a:schemeClr val="tx1"/>
                        </a:solidFill>
                        <a:latin typeface="Calibri" pitchFamily="34" charset="0"/>
                        <a:ea typeface="Calibri" pitchFamily="34" charset="-122"/>
                        <a:cs typeface="Calibri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# FTES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MODULE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# FTES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MODULE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# FTES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900" b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3383050"/>
                  </a:ext>
                </a:extLst>
              </a:tr>
              <a:tr h="216564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0" spc="200">
                          <a:solidFill>
                            <a:srgbClr val="1A1A2E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PILLAR #1</a:t>
                      </a:r>
                      <a:endParaRPr lang="en-US" sz="12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2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Tool &amp; Foundation Mastery</a:t>
                      </a:r>
                    </a:p>
                  </a:txBody>
                  <a:tcPr anchor="ctr">
                    <a:lnL w="76200" cap="flat" cmpd="sng" algn="ctr">
                      <a:solidFill>
                        <a:srgbClr val="004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Anthropic Claude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 Bill 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+10K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4545588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Open AI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 Louise B</a:t>
                      </a:r>
                      <a:endParaRPr lang="en-US" sz="105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~10K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+10K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1397435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Microsoft MAG Engineering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 Jimmy P, Tara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06/05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08/18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4965308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Amazon MAG Engineering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 Jimmy P, Tara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06/05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08/18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192632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Google MAG Engineering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 Jimmy P, Tara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06/05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08/18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71675743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 b="1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41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Modern Engineering Foundations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 Atish, Teresa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101-201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101-301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101-401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9946081"/>
                  </a:ext>
                </a:extLst>
              </a:tr>
              <a:tr h="21656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0" spc="200" dirty="0">
                          <a:solidFill>
                            <a:srgbClr val="1A1A2E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PILLAR #2</a:t>
                      </a:r>
                      <a:endParaRPr lang="en-US" sz="1200" b="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r>
                        <a:rPr lang="en-US" sz="1200" b="1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Delivery Playbooks</a:t>
                      </a:r>
                    </a:p>
                  </a:txBody>
                  <a:tcPr anchor="ctr">
                    <a:lnL w="762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ADLC/ ART Playbook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– Ramesh 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101-201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~5K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101-301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+5K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6130390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Modern Data Engg. Playbook-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Teresa T, Mukesh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101-201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2091897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RDE Playbook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</a:t>
                      </a:r>
                      <a:r>
                        <a:rPr lang="en-US" sz="1050" b="0" i="0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Andrea Francis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4108643"/>
                  </a:ext>
                </a:extLst>
              </a:tr>
              <a:tr h="216564"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0" spc="200">
                          <a:solidFill>
                            <a:srgbClr val="1A1A2E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PILLAR #3</a:t>
                      </a:r>
                      <a:endParaRPr lang="en-US" sz="12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Craft Methodology</a:t>
                      </a:r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46007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Banking –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Keri Smith, Srini Reddy</a:t>
                      </a:r>
                      <a:endParaRPr lang="en-US" sz="105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326287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CGRT – </a:t>
                      </a:r>
                      <a:r>
                        <a:rPr lang="en-US" sz="1050" b="0" i="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Andrea Sulzenbacher, Srini Reddy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4286273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Energy – </a:t>
                      </a:r>
                      <a:r>
                        <a:rPr lang="en-US" sz="1050" b="0" i="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Srini Reddy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1203033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Life Sciences – </a:t>
                      </a:r>
                      <a:r>
                        <a:rPr lang="en-US" sz="1050" b="0" i="0" kern="120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Srini Reddy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314993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Customer and Marketing-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Sharad S, Srini</a:t>
                      </a:r>
                      <a:endParaRPr lang="en-US" sz="105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6979287"/>
                  </a:ext>
                </a:extLst>
              </a:tr>
              <a:tr h="216564"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kern="0" spc="200">
                          <a:solidFill>
                            <a:srgbClr val="1A1A2E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PILLAR #4</a:t>
                      </a:r>
                      <a:endParaRPr lang="en-US" sz="1200" b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Expert Methodology</a:t>
                      </a:r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Titanium Engineering-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Ramesh 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05/22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+120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6008743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Master AI Architect-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Atish R</a:t>
                      </a:r>
                      <a:endParaRPr lang="en-US" sz="105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0184014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Master Data Architect-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Teresa T</a:t>
                      </a:r>
                      <a:endParaRPr lang="en-US" sz="1050" b="0" i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6784035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MAG Engineering Expert –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Jimmy P, Tara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56295774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Anthropic Claude Expert –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Bill 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6/30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501-601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+500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US" sz="105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07/31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1515580"/>
                  </a:ext>
                </a:extLst>
              </a:tr>
              <a:tr h="216564">
                <a:tc vMerge="1">
                  <a:txBody>
                    <a:bodyPr/>
                    <a:lstStyle/>
                    <a:p>
                      <a:endParaRPr lang="en-US" sz="12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b="1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Open AI Expert – </a:t>
                      </a:r>
                      <a:r>
                        <a:rPr lang="en-US" sz="1050" b="0" i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Louise 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endParaRPr lang="en-US" sz="105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13702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5E9D49A-0006-4E60-682C-97467A96C386}"/>
              </a:ext>
            </a:extLst>
          </p:cNvPr>
          <p:cNvSpPr txBox="1"/>
          <p:nvPr/>
        </p:nvSpPr>
        <p:spPr>
          <a:xfrm>
            <a:off x="9686925" y="114300"/>
            <a:ext cx="2419350" cy="388620"/>
          </a:xfrm>
          <a:prstGeom prst="rect">
            <a:avLst/>
          </a:prstGeom>
          <a:solidFill>
            <a:srgbClr val="FFEB32"/>
          </a:solidFill>
        </p:spPr>
        <p:txBody>
          <a:bodyPr wrap="square" lIns="0" tIns="0" rIns="0" bIns="0" rtlCol="0" anchor="ctr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noProof="0" dirty="0"/>
              <a:t>DRAFT FOR REVIEW</a:t>
            </a:r>
          </a:p>
        </p:txBody>
      </p:sp>
    </p:spTree>
    <p:extLst>
      <p:ext uri="{BB962C8B-B14F-4D97-AF65-F5344CB8AC3E}">
        <p14:creationId xmlns:p14="http://schemas.microsoft.com/office/powerpoint/2010/main" val="2782342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A5FBC-172E-B48D-F3BC-B6F58CE01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1031A61-82FD-7653-EBFD-442206280C53}"/>
              </a:ext>
            </a:extLst>
          </p:cNvPr>
          <p:cNvSpPr/>
          <p:nvPr/>
        </p:nvSpPr>
        <p:spPr>
          <a:xfrm>
            <a:off x="457200" y="2743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600">
                <a:solidFill>
                  <a:srgbClr val="7500C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APPENDIX  ·  LEARNING ARCHITECTURE</a:t>
            </a:r>
            <a:endParaRPr lang="en-US" sz="900">
              <a:latin typeface="Graphik" panose="020B0503030202060203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1BE9B93-E8A3-7170-71A3-8589C20AD987}"/>
              </a:ext>
            </a:extLst>
          </p:cNvPr>
          <p:cNvSpPr/>
          <p:nvPr/>
        </p:nvSpPr>
        <p:spPr>
          <a:xfrm>
            <a:off x="7132320" y="2743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AI &amp; Data Method Enablement Program</a:t>
            </a:r>
            <a:endParaRPr lang="en-US" sz="900">
              <a:latin typeface="Graphik" panose="020B0503030202060203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CDEE73D-AC3F-A25A-A788-A57E971295ED}"/>
              </a:ext>
            </a:extLst>
          </p:cNvPr>
          <p:cNvSpPr/>
          <p:nvPr/>
        </p:nvSpPr>
        <p:spPr>
          <a:xfrm>
            <a:off x="457200" y="64008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>
                <a:solidFill>
                  <a:srgbClr val="460073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Six Levels of Skills Progression</a:t>
            </a:r>
            <a:endParaRPr lang="en-US" sz="3000">
              <a:latin typeface="Graphik" panose="020B0503030202060203" pitchFamily="34" charset="0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3A595FF2-A988-952A-F505-CA7D3BE9EB8E}"/>
              </a:ext>
            </a:extLst>
          </p:cNvPr>
          <p:cNvSpPr/>
          <p:nvPr/>
        </p:nvSpPr>
        <p:spPr>
          <a:xfrm>
            <a:off x="457200" y="1713656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>
                <a:solidFill>
                  <a:srgbClr val="7500C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101 → 601  ·  PROGRESSION FRAMEWORK</a:t>
            </a:r>
            <a:endParaRPr lang="en-US" sz="1100">
              <a:latin typeface="Graphik" panose="020B0503030202060203" pitchFamily="34" charset="0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57EE885D-D93C-7F03-85FD-F8BD4DF9C18A}"/>
              </a:ext>
            </a:extLst>
          </p:cNvPr>
          <p:cNvSpPr/>
          <p:nvPr/>
        </p:nvSpPr>
        <p:spPr>
          <a:xfrm>
            <a:off x="457200" y="2125136"/>
            <a:ext cx="1798320" cy="2560320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C3087ED6-8A34-565E-193C-3B991F08873A}"/>
              </a:ext>
            </a:extLst>
          </p:cNvPr>
          <p:cNvSpPr/>
          <p:nvPr/>
        </p:nvSpPr>
        <p:spPr>
          <a:xfrm>
            <a:off x="457200" y="2125136"/>
            <a:ext cx="1798320" cy="640080"/>
          </a:xfrm>
          <a:prstGeom prst="rect">
            <a:avLst/>
          </a:prstGeom>
          <a:solidFill>
            <a:srgbClr val="460073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465449AC-2CDA-08B7-9732-924CE40CBC55}"/>
              </a:ext>
            </a:extLst>
          </p:cNvPr>
          <p:cNvSpPr/>
          <p:nvPr/>
        </p:nvSpPr>
        <p:spPr>
          <a:xfrm>
            <a:off x="457200" y="2170856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101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C607403D-0FAE-5052-876F-39A14A2E675A}"/>
              </a:ext>
            </a:extLst>
          </p:cNvPr>
          <p:cNvSpPr/>
          <p:nvPr/>
        </p:nvSpPr>
        <p:spPr>
          <a:xfrm>
            <a:off x="548640" y="290237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Foundation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A2144444-FF6C-216D-0726-B6546BD33635}"/>
              </a:ext>
            </a:extLst>
          </p:cNvPr>
          <p:cNvSpPr/>
          <p:nvPr/>
        </p:nvSpPr>
        <p:spPr>
          <a:xfrm>
            <a:off x="548640" y="3222416"/>
            <a:ext cx="161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>
                <a:solidFill>
                  <a:srgbClr val="4A4A5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Executive awareness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FEA6C2D6-982B-8C7E-2B35-2914339FAC81}"/>
              </a:ext>
            </a:extLst>
          </p:cNvPr>
          <p:cNvSpPr/>
          <p:nvPr/>
        </p:nvSpPr>
        <p:spPr>
          <a:xfrm>
            <a:off x="640080" y="3908216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EC290D96-CC86-AF0D-4D8F-52E20A407CCD}"/>
              </a:ext>
            </a:extLst>
          </p:cNvPr>
          <p:cNvSpPr/>
          <p:nvPr/>
        </p:nvSpPr>
        <p:spPr>
          <a:xfrm>
            <a:off x="548640" y="3999656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37E9E49B-5842-6E98-6A3C-E349A1EA3B4C}"/>
              </a:ext>
            </a:extLst>
          </p:cNvPr>
          <p:cNvSpPr/>
          <p:nvPr/>
        </p:nvSpPr>
        <p:spPr>
          <a:xfrm>
            <a:off x="548640" y="422825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460073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Open to all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A5E1147E-2C9E-39C6-32DA-95CE4A90D7B6}"/>
              </a:ext>
            </a:extLst>
          </p:cNvPr>
          <p:cNvSpPr/>
          <p:nvPr/>
        </p:nvSpPr>
        <p:spPr>
          <a:xfrm>
            <a:off x="2346960" y="2125136"/>
            <a:ext cx="1798320" cy="2560320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B6ECA134-CE5F-C148-1E33-EBBFD77FAA81}"/>
              </a:ext>
            </a:extLst>
          </p:cNvPr>
          <p:cNvSpPr/>
          <p:nvPr/>
        </p:nvSpPr>
        <p:spPr>
          <a:xfrm>
            <a:off x="2346960" y="2125136"/>
            <a:ext cx="1798320" cy="640080"/>
          </a:xfrm>
          <a:prstGeom prst="rect">
            <a:avLst/>
          </a:prstGeom>
          <a:solidFill>
            <a:srgbClr val="7500C0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C602D05D-6ADE-6C61-4717-1F74C1416A90}"/>
              </a:ext>
            </a:extLst>
          </p:cNvPr>
          <p:cNvSpPr/>
          <p:nvPr/>
        </p:nvSpPr>
        <p:spPr>
          <a:xfrm>
            <a:off x="2346960" y="2170856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201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A3B8DEDC-B0B0-A386-184E-5F20D28BF9CA}"/>
              </a:ext>
            </a:extLst>
          </p:cNvPr>
          <p:cNvSpPr/>
          <p:nvPr/>
        </p:nvSpPr>
        <p:spPr>
          <a:xfrm>
            <a:off x="2438400" y="290237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Core Skills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6344511B-D046-AE29-0AFB-5BC7A5E48F97}"/>
              </a:ext>
            </a:extLst>
          </p:cNvPr>
          <p:cNvSpPr/>
          <p:nvPr/>
        </p:nvSpPr>
        <p:spPr>
          <a:xfrm>
            <a:off x="2438400" y="3222416"/>
            <a:ext cx="161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>
                <a:solidFill>
                  <a:srgbClr val="4A4A5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Applied understanding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C750EEE4-F69E-2B70-3127-23F85008EC22}"/>
              </a:ext>
            </a:extLst>
          </p:cNvPr>
          <p:cNvSpPr/>
          <p:nvPr/>
        </p:nvSpPr>
        <p:spPr>
          <a:xfrm>
            <a:off x="2529840" y="3908216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C3A21058-0CF7-9BB5-899C-FA91BDA4A3F0}"/>
              </a:ext>
            </a:extLst>
          </p:cNvPr>
          <p:cNvSpPr/>
          <p:nvPr/>
        </p:nvSpPr>
        <p:spPr>
          <a:xfrm>
            <a:off x="2438400" y="3999656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B20C4A9D-A60B-1FBE-03D6-6769A4514005}"/>
              </a:ext>
            </a:extLst>
          </p:cNvPr>
          <p:cNvSpPr/>
          <p:nvPr/>
        </p:nvSpPr>
        <p:spPr>
          <a:xfrm>
            <a:off x="2438400" y="422825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7500C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Open to all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2D8361CA-CB7B-DBD5-4FDF-8D4FF4CDB7C2}"/>
              </a:ext>
            </a:extLst>
          </p:cNvPr>
          <p:cNvSpPr/>
          <p:nvPr/>
        </p:nvSpPr>
        <p:spPr>
          <a:xfrm>
            <a:off x="4236720" y="2125136"/>
            <a:ext cx="1798320" cy="2560320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043A0B57-53CC-4E3C-091B-9DD21D85E768}"/>
              </a:ext>
            </a:extLst>
          </p:cNvPr>
          <p:cNvSpPr/>
          <p:nvPr/>
        </p:nvSpPr>
        <p:spPr>
          <a:xfrm>
            <a:off x="4236720" y="2125136"/>
            <a:ext cx="1798320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id="{1B90E520-F2AF-7F29-F3C9-11C5906AD0B3}"/>
              </a:ext>
            </a:extLst>
          </p:cNvPr>
          <p:cNvSpPr/>
          <p:nvPr/>
        </p:nvSpPr>
        <p:spPr>
          <a:xfrm>
            <a:off x="4236720" y="2170856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301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43" name="Text 41">
            <a:extLst>
              <a:ext uri="{FF2B5EF4-FFF2-40B4-BE49-F238E27FC236}">
                <a16:creationId xmlns:a16="http://schemas.microsoft.com/office/drawing/2014/main" id="{D1321261-BD69-3AEB-2E1C-F079D15C74BD}"/>
              </a:ext>
            </a:extLst>
          </p:cNvPr>
          <p:cNvSpPr/>
          <p:nvPr/>
        </p:nvSpPr>
        <p:spPr>
          <a:xfrm>
            <a:off x="4328160" y="290237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Applied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44" name="Text 42">
            <a:extLst>
              <a:ext uri="{FF2B5EF4-FFF2-40B4-BE49-F238E27FC236}">
                <a16:creationId xmlns:a16="http://schemas.microsoft.com/office/drawing/2014/main" id="{0AA9468C-7CB0-B2A6-72B5-353A123DA003}"/>
              </a:ext>
            </a:extLst>
          </p:cNvPr>
          <p:cNvSpPr/>
          <p:nvPr/>
        </p:nvSpPr>
        <p:spPr>
          <a:xfrm>
            <a:off x="4328160" y="3222416"/>
            <a:ext cx="161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>
                <a:solidFill>
                  <a:srgbClr val="4A4A5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Practitioner capability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45" name="Shape 43">
            <a:extLst>
              <a:ext uri="{FF2B5EF4-FFF2-40B4-BE49-F238E27FC236}">
                <a16:creationId xmlns:a16="http://schemas.microsoft.com/office/drawing/2014/main" id="{4DE22190-428D-ED61-9BB0-0697466C207C}"/>
              </a:ext>
            </a:extLst>
          </p:cNvPr>
          <p:cNvSpPr/>
          <p:nvPr/>
        </p:nvSpPr>
        <p:spPr>
          <a:xfrm>
            <a:off x="4419600" y="3908216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46" name="Text 44">
            <a:extLst>
              <a:ext uri="{FF2B5EF4-FFF2-40B4-BE49-F238E27FC236}">
                <a16:creationId xmlns:a16="http://schemas.microsoft.com/office/drawing/2014/main" id="{381BF042-338E-62DD-616C-9066DAC3D19A}"/>
              </a:ext>
            </a:extLst>
          </p:cNvPr>
          <p:cNvSpPr/>
          <p:nvPr/>
        </p:nvSpPr>
        <p:spPr>
          <a:xfrm>
            <a:off x="4328160" y="3999656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47" name="Text 45">
            <a:extLst>
              <a:ext uri="{FF2B5EF4-FFF2-40B4-BE49-F238E27FC236}">
                <a16:creationId xmlns:a16="http://schemas.microsoft.com/office/drawing/2014/main" id="{741B1FAF-E615-9B2E-7D76-8860A599F8C0}"/>
              </a:ext>
            </a:extLst>
          </p:cNvPr>
          <p:cNvSpPr/>
          <p:nvPr/>
        </p:nvSpPr>
        <p:spPr>
          <a:xfrm>
            <a:off x="4328160" y="422825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A100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Role-gated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4D767B78-DB82-095B-105A-4DC09BCA1AF4}"/>
              </a:ext>
            </a:extLst>
          </p:cNvPr>
          <p:cNvSpPr/>
          <p:nvPr/>
        </p:nvSpPr>
        <p:spPr>
          <a:xfrm>
            <a:off x="6126480" y="2125136"/>
            <a:ext cx="1798320" cy="2560320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49" name="Shape 47">
            <a:extLst>
              <a:ext uri="{FF2B5EF4-FFF2-40B4-BE49-F238E27FC236}">
                <a16:creationId xmlns:a16="http://schemas.microsoft.com/office/drawing/2014/main" id="{5E07F4F1-164B-93CC-F27B-385D2E656E37}"/>
              </a:ext>
            </a:extLst>
          </p:cNvPr>
          <p:cNvSpPr/>
          <p:nvPr/>
        </p:nvSpPr>
        <p:spPr>
          <a:xfrm>
            <a:off x="6126480" y="2125136"/>
            <a:ext cx="1798320" cy="640080"/>
          </a:xfrm>
          <a:prstGeom prst="rect">
            <a:avLst/>
          </a:prstGeom>
          <a:solidFill>
            <a:srgbClr val="B455AA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50" name="Text 48">
            <a:extLst>
              <a:ext uri="{FF2B5EF4-FFF2-40B4-BE49-F238E27FC236}">
                <a16:creationId xmlns:a16="http://schemas.microsoft.com/office/drawing/2014/main" id="{FF7853E1-F04D-917E-CE71-672C26275DDB}"/>
              </a:ext>
            </a:extLst>
          </p:cNvPr>
          <p:cNvSpPr/>
          <p:nvPr/>
        </p:nvSpPr>
        <p:spPr>
          <a:xfrm>
            <a:off x="6126480" y="2170856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401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51" name="Text 49">
            <a:extLst>
              <a:ext uri="{FF2B5EF4-FFF2-40B4-BE49-F238E27FC236}">
                <a16:creationId xmlns:a16="http://schemas.microsoft.com/office/drawing/2014/main" id="{6ADD074C-1C68-D857-8215-5F19C56E94AF}"/>
              </a:ext>
            </a:extLst>
          </p:cNvPr>
          <p:cNvSpPr/>
          <p:nvPr/>
        </p:nvSpPr>
        <p:spPr>
          <a:xfrm>
            <a:off x="6217920" y="290237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Advanced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A5D89632-76CC-FBE2-C7FC-0AC75A03A481}"/>
              </a:ext>
            </a:extLst>
          </p:cNvPr>
          <p:cNvSpPr/>
          <p:nvPr/>
        </p:nvSpPr>
        <p:spPr>
          <a:xfrm>
            <a:off x="6217920" y="3222416"/>
            <a:ext cx="161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>
                <a:solidFill>
                  <a:srgbClr val="4A4A5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Architecture decisions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53" name="Shape 51">
            <a:extLst>
              <a:ext uri="{FF2B5EF4-FFF2-40B4-BE49-F238E27FC236}">
                <a16:creationId xmlns:a16="http://schemas.microsoft.com/office/drawing/2014/main" id="{8985F137-8AB5-D11C-14F2-7DB51326B835}"/>
              </a:ext>
            </a:extLst>
          </p:cNvPr>
          <p:cNvSpPr/>
          <p:nvPr/>
        </p:nvSpPr>
        <p:spPr>
          <a:xfrm>
            <a:off x="6309360" y="3908216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79FBAD59-0EE5-130B-E773-D1BAA22F972B}"/>
              </a:ext>
            </a:extLst>
          </p:cNvPr>
          <p:cNvSpPr/>
          <p:nvPr/>
        </p:nvSpPr>
        <p:spPr>
          <a:xfrm>
            <a:off x="6217920" y="3999656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55" name="Text 53">
            <a:extLst>
              <a:ext uri="{FF2B5EF4-FFF2-40B4-BE49-F238E27FC236}">
                <a16:creationId xmlns:a16="http://schemas.microsoft.com/office/drawing/2014/main" id="{020BBD94-10D5-4164-36EA-4B4253128F5B}"/>
              </a:ext>
            </a:extLst>
          </p:cNvPr>
          <p:cNvSpPr/>
          <p:nvPr/>
        </p:nvSpPr>
        <p:spPr>
          <a:xfrm>
            <a:off x="6217920" y="422825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B455AA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Role-gated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56" name="Shape 54">
            <a:extLst>
              <a:ext uri="{FF2B5EF4-FFF2-40B4-BE49-F238E27FC236}">
                <a16:creationId xmlns:a16="http://schemas.microsoft.com/office/drawing/2014/main" id="{8BA08AB2-2B88-2B65-7953-9C29B2636287}"/>
              </a:ext>
            </a:extLst>
          </p:cNvPr>
          <p:cNvSpPr/>
          <p:nvPr/>
        </p:nvSpPr>
        <p:spPr>
          <a:xfrm>
            <a:off x="8016240" y="2125136"/>
            <a:ext cx="1798320" cy="2560320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57" name="Shape 55">
            <a:extLst>
              <a:ext uri="{FF2B5EF4-FFF2-40B4-BE49-F238E27FC236}">
                <a16:creationId xmlns:a16="http://schemas.microsoft.com/office/drawing/2014/main" id="{13DBB604-E2BB-AEDD-6B68-F70B3D0E76E9}"/>
              </a:ext>
            </a:extLst>
          </p:cNvPr>
          <p:cNvSpPr/>
          <p:nvPr/>
        </p:nvSpPr>
        <p:spPr>
          <a:xfrm>
            <a:off x="8016240" y="2125136"/>
            <a:ext cx="1798320" cy="640080"/>
          </a:xfrm>
          <a:prstGeom prst="rect">
            <a:avLst/>
          </a:prstGeom>
          <a:solidFill>
            <a:srgbClr val="8E2BC4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58" name="Text 56">
            <a:extLst>
              <a:ext uri="{FF2B5EF4-FFF2-40B4-BE49-F238E27FC236}">
                <a16:creationId xmlns:a16="http://schemas.microsoft.com/office/drawing/2014/main" id="{E23044C5-8A9D-5825-8AC7-0FF215B2FFD0}"/>
              </a:ext>
            </a:extLst>
          </p:cNvPr>
          <p:cNvSpPr/>
          <p:nvPr/>
        </p:nvSpPr>
        <p:spPr>
          <a:xfrm>
            <a:off x="8016240" y="2170856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501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59" name="Text 57">
            <a:extLst>
              <a:ext uri="{FF2B5EF4-FFF2-40B4-BE49-F238E27FC236}">
                <a16:creationId xmlns:a16="http://schemas.microsoft.com/office/drawing/2014/main" id="{678E4097-3034-E5ED-227E-7D9CD4D11353}"/>
              </a:ext>
            </a:extLst>
          </p:cNvPr>
          <p:cNvSpPr/>
          <p:nvPr/>
        </p:nvSpPr>
        <p:spPr>
          <a:xfrm>
            <a:off x="8107680" y="290237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Expert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60" name="Text 58">
            <a:extLst>
              <a:ext uri="{FF2B5EF4-FFF2-40B4-BE49-F238E27FC236}">
                <a16:creationId xmlns:a16="http://schemas.microsoft.com/office/drawing/2014/main" id="{A89B4265-08D5-5B95-BF32-98F537BAA8B6}"/>
              </a:ext>
            </a:extLst>
          </p:cNvPr>
          <p:cNvSpPr/>
          <p:nvPr/>
        </p:nvSpPr>
        <p:spPr>
          <a:xfrm>
            <a:off x="8107680" y="3222416"/>
            <a:ext cx="161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>
                <a:solidFill>
                  <a:srgbClr val="4A4A5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Cert-ready depth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61" name="Shape 59">
            <a:extLst>
              <a:ext uri="{FF2B5EF4-FFF2-40B4-BE49-F238E27FC236}">
                <a16:creationId xmlns:a16="http://schemas.microsoft.com/office/drawing/2014/main" id="{AD5D8499-C61B-8354-1B46-6E76930E38CE}"/>
              </a:ext>
            </a:extLst>
          </p:cNvPr>
          <p:cNvSpPr/>
          <p:nvPr/>
        </p:nvSpPr>
        <p:spPr>
          <a:xfrm>
            <a:off x="8199120" y="3908216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62" name="Text 60">
            <a:extLst>
              <a:ext uri="{FF2B5EF4-FFF2-40B4-BE49-F238E27FC236}">
                <a16:creationId xmlns:a16="http://schemas.microsoft.com/office/drawing/2014/main" id="{3EB4CACD-9C92-4B6A-22CD-9030F3094455}"/>
              </a:ext>
            </a:extLst>
          </p:cNvPr>
          <p:cNvSpPr/>
          <p:nvPr/>
        </p:nvSpPr>
        <p:spPr>
          <a:xfrm>
            <a:off x="8107680" y="3999656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63" name="Text 61">
            <a:extLst>
              <a:ext uri="{FF2B5EF4-FFF2-40B4-BE49-F238E27FC236}">
                <a16:creationId xmlns:a16="http://schemas.microsoft.com/office/drawing/2014/main" id="{7E5F8F64-2C42-9AFC-460B-BAE3AAFED791}"/>
              </a:ext>
            </a:extLst>
          </p:cNvPr>
          <p:cNvSpPr/>
          <p:nvPr/>
        </p:nvSpPr>
        <p:spPr>
          <a:xfrm>
            <a:off x="8107680" y="422825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8E2BC4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Nomination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64" name="Shape 62">
            <a:extLst>
              <a:ext uri="{FF2B5EF4-FFF2-40B4-BE49-F238E27FC236}">
                <a16:creationId xmlns:a16="http://schemas.microsoft.com/office/drawing/2014/main" id="{E71DA40F-F1CF-AF18-5670-57AA10136AF9}"/>
              </a:ext>
            </a:extLst>
          </p:cNvPr>
          <p:cNvSpPr/>
          <p:nvPr/>
        </p:nvSpPr>
        <p:spPr>
          <a:xfrm>
            <a:off x="9906000" y="2125136"/>
            <a:ext cx="1798320" cy="2560320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65" name="Shape 63">
            <a:extLst>
              <a:ext uri="{FF2B5EF4-FFF2-40B4-BE49-F238E27FC236}">
                <a16:creationId xmlns:a16="http://schemas.microsoft.com/office/drawing/2014/main" id="{4B89A8AC-F27B-DFC2-B3DA-DE21689B5DC1}"/>
              </a:ext>
            </a:extLst>
          </p:cNvPr>
          <p:cNvSpPr/>
          <p:nvPr/>
        </p:nvSpPr>
        <p:spPr>
          <a:xfrm>
            <a:off x="9906000" y="2125136"/>
            <a:ext cx="1798320" cy="640080"/>
          </a:xfrm>
          <a:prstGeom prst="rect">
            <a:avLst/>
          </a:prstGeom>
          <a:solidFill>
            <a:srgbClr val="5E1490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66" name="Text 64">
            <a:extLst>
              <a:ext uri="{FF2B5EF4-FFF2-40B4-BE49-F238E27FC236}">
                <a16:creationId xmlns:a16="http://schemas.microsoft.com/office/drawing/2014/main" id="{8FBD2690-DCF0-F749-9382-C9D7253A7108}"/>
              </a:ext>
            </a:extLst>
          </p:cNvPr>
          <p:cNvSpPr/>
          <p:nvPr/>
        </p:nvSpPr>
        <p:spPr>
          <a:xfrm>
            <a:off x="9906000" y="2170856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601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67" name="Text 65">
            <a:extLst>
              <a:ext uri="{FF2B5EF4-FFF2-40B4-BE49-F238E27FC236}">
                <a16:creationId xmlns:a16="http://schemas.microsoft.com/office/drawing/2014/main" id="{B7DE720B-D785-9D56-B927-FFFE604C421F}"/>
              </a:ext>
            </a:extLst>
          </p:cNvPr>
          <p:cNvSpPr/>
          <p:nvPr/>
        </p:nvSpPr>
        <p:spPr>
          <a:xfrm>
            <a:off x="9997440" y="290237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Mastery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68" name="Text 66">
            <a:extLst>
              <a:ext uri="{FF2B5EF4-FFF2-40B4-BE49-F238E27FC236}">
                <a16:creationId xmlns:a16="http://schemas.microsoft.com/office/drawing/2014/main" id="{B2244975-4B06-C693-9057-5E4764E72F69}"/>
              </a:ext>
            </a:extLst>
          </p:cNvPr>
          <p:cNvSpPr/>
          <p:nvPr/>
        </p:nvSpPr>
        <p:spPr>
          <a:xfrm>
            <a:off x="9997440" y="3222416"/>
            <a:ext cx="1615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>
                <a:solidFill>
                  <a:srgbClr val="4A4A5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Titanium engineering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69" name="Shape 67">
            <a:extLst>
              <a:ext uri="{FF2B5EF4-FFF2-40B4-BE49-F238E27FC236}">
                <a16:creationId xmlns:a16="http://schemas.microsoft.com/office/drawing/2014/main" id="{AD042ED5-C9EE-2B1E-5791-B8ED7E676E90}"/>
              </a:ext>
            </a:extLst>
          </p:cNvPr>
          <p:cNvSpPr/>
          <p:nvPr/>
        </p:nvSpPr>
        <p:spPr>
          <a:xfrm>
            <a:off x="10088880" y="3908216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70" name="Text 68">
            <a:extLst>
              <a:ext uri="{FF2B5EF4-FFF2-40B4-BE49-F238E27FC236}">
                <a16:creationId xmlns:a16="http://schemas.microsoft.com/office/drawing/2014/main" id="{4214E51A-D504-3720-BCA1-5FCB115F2293}"/>
              </a:ext>
            </a:extLst>
          </p:cNvPr>
          <p:cNvSpPr/>
          <p:nvPr/>
        </p:nvSpPr>
        <p:spPr>
          <a:xfrm>
            <a:off x="9997440" y="3999656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71" name="Text 69">
            <a:extLst>
              <a:ext uri="{FF2B5EF4-FFF2-40B4-BE49-F238E27FC236}">
                <a16:creationId xmlns:a16="http://schemas.microsoft.com/office/drawing/2014/main" id="{0CF97D79-08B2-6C12-366A-E43C351CEC6C}"/>
              </a:ext>
            </a:extLst>
          </p:cNvPr>
          <p:cNvSpPr/>
          <p:nvPr/>
        </p:nvSpPr>
        <p:spPr>
          <a:xfrm>
            <a:off x="9997440" y="4228256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>
                <a:solidFill>
                  <a:srgbClr val="5E149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Nomination</a:t>
            </a:r>
            <a:endParaRPr lang="en-US" sz="1000">
              <a:latin typeface="Graphik" panose="020B0503030202060203" pitchFamily="34" charset="0"/>
            </a:endParaRPr>
          </a:p>
        </p:txBody>
      </p:sp>
      <p:sp>
        <p:nvSpPr>
          <p:cNvPr id="74" name="Text 72">
            <a:extLst>
              <a:ext uri="{FF2B5EF4-FFF2-40B4-BE49-F238E27FC236}">
                <a16:creationId xmlns:a16="http://schemas.microsoft.com/office/drawing/2014/main" id="{AD8C4419-B970-BC4C-5B68-D99FF2211742}"/>
              </a:ext>
            </a:extLst>
          </p:cNvPr>
          <p:cNvSpPr/>
          <p:nvPr/>
        </p:nvSpPr>
        <p:spPr>
          <a:xfrm>
            <a:off x="11247120" y="6583680"/>
            <a:ext cx="457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00">
              <a:latin typeface="Graphik" panose="020B050303020206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80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A5FBC-172E-B48D-F3BC-B6F58CE01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B1031A61-82FD-7653-EBFD-442206280C53}"/>
              </a:ext>
            </a:extLst>
          </p:cNvPr>
          <p:cNvSpPr/>
          <p:nvPr/>
        </p:nvSpPr>
        <p:spPr>
          <a:xfrm>
            <a:off x="457200" y="2743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600">
                <a:solidFill>
                  <a:srgbClr val="7500C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APPENDIX  ·  LEARNING ARCHITECTURE</a:t>
            </a:r>
            <a:endParaRPr lang="en-US" sz="900">
              <a:latin typeface="Graphik" panose="020B0503030202060203" pitchFamily="34" charset="0"/>
            </a:endParaRPr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91BE9B93-E8A3-7170-71A3-8589C20AD987}"/>
              </a:ext>
            </a:extLst>
          </p:cNvPr>
          <p:cNvSpPr/>
          <p:nvPr/>
        </p:nvSpPr>
        <p:spPr>
          <a:xfrm>
            <a:off x="7132320" y="2743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kern="0" spc="2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AI &amp; Data Method Enablement Program</a:t>
            </a:r>
            <a:endParaRPr lang="en-US" sz="900">
              <a:latin typeface="Graphik" panose="020B0503030202060203" pitchFamily="34" charset="0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2CDEE73D-AC3F-A25A-A788-A57E971295ED}"/>
              </a:ext>
            </a:extLst>
          </p:cNvPr>
          <p:cNvSpPr/>
          <p:nvPr/>
        </p:nvSpPr>
        <p:spPr>
          <a:xfrm>
            <a:off x="457200" y="64008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400" b="1">
                <a:solidFill>
                  <a:srgbClr val="460073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Anthropic Claude — Three pathways  &amp;  Six levels</a:t>
            </a:r>
            <a:endParaRPr lang="en-US" sz="2400">
              <a:latin typeface="Graphik" panose="020B0503030202060203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8B79E6D-D906-CA8A-41BD-17E504434989}"/>
              </a:ext>
            </a:extLst>
          </p:cNvPr>
          <p:cNvGrpSpPr/>
          <p:nvPr/>
        </p:nvGrpSpPr>
        <p:grpSpPr>
          <a:xfrm>
            <a:off x="457200" y="1132980"/>
            <a:ext cx="11247120" cy="1000000"/>
            <a:chOff x="457200" y="1508760"/>
            <a:chExt cx="11247120" cy="1000000"/>
          </a:xfrm>
        </p:grpSpPr>
        <p:sp>
          <p:nvSpPr>
            <p:cNvPr id="5" name="Shape 3">
              <a:extLst>
                <a:ext uri="{FF2B5EF4-FFF2-40B4-BE49-F238E27FC236}">
                  <a16:creationId xmlns:a16="http://schemas.microsoft.com/office/drawing/2014/main" id="{6B2A61AC-E504-3EA2-BAC6-5960D76ED319}"/>
                </a:ext>
              </a:extLst>
            </p:cNvPr>
            <p:cNvSpPr/>
            <p:nvPr/>
          </p:nvSpPr>
          <p:spPr>
            <a:xfrm>
              <a:off x="457200" y="1508760"/>
              <a:ext cx="3657600" cy="1000000"/>
            </a:xfrm>
            <a:prstGeom prst="rect">
              <a:avLst/>
            </a:prstGeom>
            <a:solidFill>
              <a:srgbClr val="FAFAFC"/>
            </a:solidFill>
            <a:ln w="6350">
              <a:solidFill>
                <a:srgbClr val="D6D2DE"/>
              </a:solidFill>
              <a:prstDash val="solid"/>
            </a:ln>
          </p:spPr>
          <p:txBody>
            <a:bodyPr/>
            <a:lstStyle/>
            <a:p>
              <a:endParaRPr lang="en-US">
                <a:latin typeface="Graphik" panose="020B0503030202060203" pitchFamily="34" charset="0"/>
              </a:endParaRPr>
            </a:p>
          </p:txBody>
        </p:sp>
        <p:sp>
          <p:nvSpPr>
            <p:cNvPr id="6" name="Shape 4">
              <a:extLst>
                <a:ext uri="{FF2B5EF4-FFF2-40B4-BE49-F238E27FC236}">
                  <a16:creationId xmlns:a16="http://schemas.microsoft.com/office/drawing/2014/main" id="{D9B6EB3E-86D8-3748-970C-61B17D7AC984}"/>
                </a:ext>
              </a:extLst>
            </p:cNvPr>
            <p:cNvSpPr/>
            <p:nvPr/>
          </p:nvSpPr>
          <p:spPr>
            <a:xfrm>
              <a:off x="457200" y="1508760"/>
              <a:ext cx="3657600" cy="109728"/>
            </a:xfrm>
            <a:prstGeom prst="rect">
              <a:avLst/>
            </a:prstGeom>
            <a:solidFill>
              <a:srgbClr val="460073"/>
            </a:solidFill>
            <a:ln/>
          </p:spPr>
          <p:txBody>
            <a:bodyPr/>
            <a:lstStyle/>
            <a:p>
              <a:endParaRPr lang="en-US">
                <a:latin typeface="Graphik" panose="020B0503030202060203" pitchFamily="34" charset="0"/>
              </a:endParaRPr>
            </a:p>
          </p:txBody>
        </p:sp>
        <p:sp>
          <p:nvSpPr>
            <p:cNvPr id="7" name="Text 5">
              <a:extLst>
                <a:ext uri="{FF2B5EF4-FFF2-40B4-BE49-F238E27FC236}">
                  <a16:creationId xmlns:a16="http://schemas.microsoft.com/office/drawing/2014/main" id="{1642D855-4A6E-5498-C358-EFCC062B50DC}"/>
                </a:ext>
              </a:extLst>
            </p:cNvPr>
            <p:cNvSpPr/>
            <p:nvPr/>
          </p:nvSpPr>
          <p:spPr>
            <a:xfrm>
              <a:off x="640080" y="1650695"/>
              <a:ext cx="32918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>
                  <a:solidFill>
                    <a:srgbClr val="460073"/>
                  </a:solidFill>
                  <a:latin typeface="Graphik" panose="020B0503030202060203" pitchFamily="34" charset="0"/>
                  <a:ea typeface="Calibri" pitchFamily="34" charset="-122"/>
                  <a:cs typeface="Calibri" pitchFamily="34" charset="-120"/>
                </a:rPr>
                <a:t>Practitioner / Consultant</a:t>
              </a:r>
              <a:endParaRPr lang="en-US" sz="1500">
                <a:latin typeface="Graphik" panose="020B0503030202060203" pitchFamily="34" charset="0"/>
              </a:endParaRPr>
            </a:p>
          </p:txBody>
        </p:sp>
        <p:sp>
          <p:nvSpPr>
            <p:cNvPr id="8" name="Text 6">
              <a:extLst>
                <a:ext uri="{FF2B5EF4-FFF2-40B4-BE49-F238E27FC236}">
                  <a16:creationId xmlns:a16="http://schemas.microsoft.com/office/drawing/2014/main" id="{3DD37AF3-1DA6-31E7-39D7-265ADE38A3B8}"/>
                </a:ext>
              </a:extLst>
            </p:cNvPr>
            <p:cNvSpPr/>
            <p:nvPr/>
          </p:nvSpPr>
          <p:spPr>
            <a:xfrm>
              <a:off x="640080" y="1863598"/>
              <a:ext cx="329184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>
                  <a:solidFill>
                    <a:srgbClr val="7A7A8C"/>
                  </a:solidFill>
                  <a:latin typeface="Graphik" panose="020B0503030202060203" pitchFamily="34" charset="0"/>
                  <a:ea typeface="Calibri" pitchFamily="34" charset="-122"/>
                  <a:cs typeface="Calibri" pitchFamily="34" charset="-120"/>
                </a:rPr>
                <a:t>Managers, Senior Managers, Delivery Roles</a:t>
              </a:r>
              <a:endParaRPr lang="en-US" sz="1000">
                <a:latin typeface="Graphik" panose="020B0503030202060203" pitchFamily="34" charset="0"/>
              </a:endParaRPr>
            </a:p>
          </p:txBody>
        </p:sp>
        <p:sp>
          <p:nvSpPr>
            <p:cNvPr id="10" name="Text 8">
              <a:extLst>
                <a:ext uri="{FF2B5EF4-FFF2-40B4-BE49-F238E27FC236}">
                  <a16:creationId xmlns:a16="http://schemas.microsoft.com/office/drawing/2014/main" id="{AE4F4162-EF3F-1A96-139B-1BEBED9DBA0B}"/>
                </a:ext>
              </a:extLst>
            </p:cNvPr>
            <p:cNvSpPr/>
            <p:nvPr/>
          </p:nvSpPr>
          <p:spPr>
            <a:xfrm>
              <a:off x="640080" y="2186179"/>
              <a:ext cx="3291840" cy="3225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000" i="1">
                  <a:solidFill>
                    <a:srgbClr val="4A4A5C"/>
                  </a:solidFill>
                  <a:latin typeface="Graphik" panose="020B0503030202060203" pitchFamily="34" charset="0"/>
                  <a:ea typeface="Calibri" pitchFamily="34" charset="-122"/>
                  <a:cs typeface="Calibri" pitchFamily="34" charset="-120"/>
                </a:rPr>
                <a:t>Applied understanding to lead use case identification, solution framing, and delivery oversight</a:t>
              </a:r>
              <a:endParaRPr lang="en-US" sz="1000">
                <a:latin typeface="Graphik" panose="020B0503030202060203" pitchFamily="34" charset="0"/>
              </a:endParaRPr>
            </a:p>
          </p:txBody>
        </p:sp>
        <p:sp>
          <p:nvSpPr>
            <p:cNvPr id="11" name="Shape 9">
              <a:extLst>
                <a:ext uri="{FF2B5EF4-FFF2-40B4-BE49-F238E27FC236}">
                  <a16:creationId xmlns:a16="http://schemas.microsoft.com/office/drawing/2014/main" id="{ECB2FE74-BD0B-5242-3618-9BA7D01E9A83}"/>
                </a:ext>
              </a:extLst>
            </p:cNvPr>
            <p:cNvSpPr/>
            <p:nvPr/>
          </p:nvSpPr>
          <p:spPr>
            <a:xfrm>
              <a:off x="4251960" y="1508760"/>
              <a:ext cx="3657600" cy="1000000"/>
            </a:xfrm>
            <a:prstGeom prst="rect">
              <a:avLst/>
            </a:prstGeom>
            <a:solidFill>
              <a:srgbClr val="FAFAFC"/>
            </a:solidFill>
            <a:ln w="6350">
              <a:solidFill>
                <a:srgbClr val="D6D2DE"/>
              </a:solidFill>
              <a:prstDash val="solid"/>
            </a:ln>
          </p:spPr>
          <p:txBody>
            <a:bodyPr/>
            <a:lstStyle/>
            <a:p>
              <a:endParaRPr lang="en-US">
                <a:latin typeface="Graphik" panose="020B0503030202060203" pitchFamily="34" charset="0"/>
              </a:endParaRPr>
            </a:p>
          </p:txBody>
        </p:sp>
        <p:sp>
          <p:nvSpPr>
            <p:cNvPr id="12" name="Shape 10">
              <a:extLst>
                <a:ext uri="{FF2B5EF4-FFF2-40B4-BE49-F238E27FC236}">
                  <a16:creationId xmlns:a16="http://schemas.microsoft.com/office/drawing/2014/main" id="{88F67F60-E8BE-38A4-3914-218C2F5D1FB1}"/>
                </a:ext>
              </a:extLst>
            </p:cNvPr>
            <p:cNvSpPr/>
            <p:nvPr/>
          </p:nvSpPr>
          <p:spPr>
            <a:xfrm>
              <a:off x="4251960" y="1508760"/>
              <a:ext cx="3657600" cy="109728"/>
            </a:xfrm>
            <a:prstGeom prst="rect">
              <a:avLst/>
            </a:prstGeom>
            <a:solidFill>
              <a:srgbClr val="7500C0"/>
            </a:solidFill>
            <a:ln/>
          </p:spPr>
          <p:txBody>
            <a:bodyPr/>
            <a:lstStyle/>
            <a:p>
              <a:endParaRPr lang="en-US">
                <a:latin typeface="Graphik" panose="020B0503030202060203" pitchFamily="34" charset="0"/>
              </a:endParaRPr>
            </a:p>
          </p:txBody>
        </p:sp>
        <p:sp>
          <p:nvSpPr>
            <p:cNvPr id="13" name="Text 11">
              <a:extLst>
                <a:ext uri="{FF2B5EF4-FFF2-40B4-BE49-F238E27FC236}">
                  <a16:creationId xmlns:a16="http://schemas.microsoft.com/office/drawing/2014/main" id="{9EA7E7BB-6F86-3A79-9536-737F4847C859}"/>
                </a:ext>
              </a:extLst>
            </p:cNvPr>
            <p:cNvSpPr/>
            <p:nvPr/>
          </p:nvSpPr>
          <p:spPr>
            <a:xfrm>
              <a:off x="4434840" y="1650695"/>
              <a:ext cx="32918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>
                  <a:solidFill>
                    <a:srgbClr val="7500C0"/>
                  </a:solidFill>
                  <a:latin typeface="Graphik" panose="020B0503030202060203" pitchFamily="34" charset="0"/>
                  <a:ea typeface="Calibri" pitchFamily="34" charset="-122"/>
                  <a:cs typeface="Calibri" pitchFamily="34" charset="-120"/>
                </a:rPr>
                <a:t>Technical Engineer</a:t>
              </a:r>
              <a:endParaRPr lang="en-US" sz="1500">
                <a:latin typeface="Graphik" panose="020B0503030202060203" pitchFamily="34" charset="0"/>
              </a:endParaRPr>
            </a:p>
          </p:txBody>
        </p:sp>
        <p:sp>
          <p:nvSpPr>
            <p:cNvPr id="14" name="Text 12">
              <a:extLst>
                <a:ext uri="{FF2B5EF4-FFF2-40B4-BE49-F238E27FC236}">
                  <a16:creationId xmlns:a16="http://schemas.microsoft.com/office/drawing/2014/main" id="{7A56B96D-25BD-47C4-BFFB-118C322359B2}"/>
                </a:ext>
              </a:extLst>
            </p:cNvPr>
            <p:cNvSpPr/>
            <p:nvPr/>
          </p:nvSpPr>
          <p:spPr>
            <a:xfrm>
              <a:off x="4434840" y="1863598"/>
              <a:ext cx="329184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>
                  <a:solidFill>
                    <a:srgbClr val="7A7A8C"/>
                  </a:solidFill>
                  <a:latin typeface="Graphik" panose="020B0503030202060203" pitchFamily="34" charset="0"/>
                  <a:ea typeface="Calibri" pitchFamily="34" charset="-122"/>
                  <a:cs typeface="Calibri" pitchFamily="34" charset="-120"/>
                </a:rPr>
                <a:t>Analysts → Senior Managers in Engineering</a:t>
              </a:r>
              <a:endParaRPr lang="en-US" sz="1000">
                <a:latin typeface="Graphik" panose="020B0503030202060203" pitchFamily="34" charset="0"/>
              </a:endParaRPr>
            </a:p>
          </p:txBody>
        </p:sp>
        <p:sp>
          <p:nvSpPr>
            <p:cNvPr id="16" name="Text 14">
              <a:extLst>
                <a:ext uri="{FF2B5EF4-FFF2-40B4-BE49-F238E27FC236}">
                  <a16:creationId xmlns:a16="http://schemas.microsoft.com/office/drawing/2014/main" id="{C7B5D0D8-7DDE-4226-19CA-8E903E4C7B60}"/>
                </a:ext>
              </a:extLst>
            </p:cNvPr>
            <p:cNvSpPr/>
            <p:nvPr/>
          </p:nvSpPr>
          <p:spPr>
            <a:xfrm>
              <a:off x="4434840" y="2186179"/>
              <a:ext cx="3291840" cy="3225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000" i="1">
                  <a:solidFill>
                    <a:srgbClr val="4A4A5C"/>
                  </a:solidFill>
                  <a:latin typeface="Graphik" panose="020B0503030202060203" pitchFamily="34" charset="0"/>
                  <a:ea typeface="Calibri" pitchFamily="34" charset="-122"/>
                  <a:cs typeface="Calibri" pitchFamily="34" charset="-120"/>
                </a:rPr>
                <a:t>Hands-on production capability across AI platforms, agentic frameworks, and Titanium tracks</a:t>
              </a:r>
              <a:endParaRPr lang="en-US" sz="1000">
                <a:latin typeface="Graphik" panose="020B0503030202060203" pitchFamily="34" charset="0"/>
              </a:endParaRPr>
            </a:p>
          </p:txBody>
        </p:sp>
        <p:sp>
          <p:nvSpPr>
            <p:cNvPr id="17" name="Shape 15">
              <a:extLst>
                <a:ext uri="{FF2B5EF4-FFF2-40B4-BE49-F238E27FC236}">
                  <a16:creationId xmlns:a16="http://schemas.microsoft.com/office/drawing/2014/main" id="{17D3296D-5DB4-DB33-3E6D-678973D8E4F7}"/>
                </a:ext>
              </a:extLst>
            </p:cNvPr>
            <p:cNvSpPr/>
            <p:nvPr/>
          </p:nvSpPr>
          <p:spPr>
            <a:xfrm>
              <a:off x="8046720" y="1508760"/>
              <a:ext cx="3657600" cy="1000000"/>
            </a:xfrm>
            <a:prstGeom prst="rect">
              <a:avLst/>
            </a:prstGeom>
            <a:solidFill>
              <a:srgbClr val="FAFAFC"/>
            </a:solidFill>
            <a:ln w="6350">
              <a:solidFill>
                <a:srgbClr val="D6D2DE"/>
              </a:solidFill>
              <a:prstDash val="solid"/>
            </a:ln>
          </p:spPr>
          <p:txBody>
            <a:bodyPr/>
            <a:lstStyle/>
            <a:p>
              <a:endParaRPr lang="en-US">
                <a:latin typeface="Graphik" panose="020B0503030202060203" pitchFamily="34" charset="0"/>
              </a:endParaRPr>
            </a:p>
          </p:txBody>
        </p:sp>
        <p:sp>
          <p:nvSpPr>
            <p:cNvPr id="18" name="Shape 16">
              <a:extLst>
                <a:ext uri="{FF2B5EF4-FFF2-40B4-BE49-F238E27FC236}">
                  <a16:creationId xmlns:a16="http://schemas.microsoft.com/office/drawing/2014/main" id="{C4C2F514-22DD-FF0B-2B0F-5A4554A830AF}"/>
                </a:ext>
              </a:extLst>
            </p:cNvPr>
            <p:cNvSpPr/>
            <p:nvPr/>
          </p:nvSpPr>
          <p:spPr>
            <a:xfrm>
              <a:off x="8046720" y="1508760"/>
              <a:ext cx="3657600" cy="109728"/>
            </a:xfrm>
            <a:prstGeom prst="rect">
              <a:avLst/>
            </a:prstGeom>
            <a:solidFill>
              <a:srgbClr val="A100FF"/>
            </a:solidFill>
            <a:ln/>
          </p:spPr>
          <p:txBody>
            <a:bodyPr/>
            <a:lstStyle/>
            <a:p>
              <a:endParaRPr lang="en-US">
                <a:latin typeface="Graphik" panose="020B0503030202060203" pitchFamily="34" charset="0"/>
              </a:endParaRPr>
            </a:p>
          </p:txBody>
        </p:sp>
        <p:sp>
          <p:nvSpPr>
            <p:cNvPr id="19" name="Text 17">
              <a:extLst>
                <a:ext uri="{FF2B5EF4-FFF2-40B4-BE49-F238E27FC236}">
                  <a16:creationId xmlns:a16="http://schemas.microsoft.com/office/drawing/2014/main" id="{359FDD07-F4E1-A154-F1BD-CEEE16D0E0EC}"/>
                </a:ext>
              </a:extLst>
            </p:cNvPr>
            <p:cNvSpPr/>
            <p:nvPr/>
          </p:nvSpPr>
          <p:spPr>
            <a:xfrm>
              <a:off x="8229600" y="1650695"/>
              <a:ext cx="329184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>
                  <a:solidFill>
                    <a:srgbClr val="A100FF"/>
                  </a:solidFill>
                  <a:latin typeface="Graphik" panose="020B0503030202060203" pitchFamily="34" charset="0"/>
                  <a:ea typeface="Calibri" pitchFamily="34" charset="-122"/>
                  <a:cs typeface="Calibri" pitchFamily="34" charset="-120"/>
                </a:rPr>
                <a:t>Executive</a:t>
              </a:r>
              <a:endParaRPr lang="en-US" sz="1500">
                <a:latin typeface="Graphik" panose="020B0503030202060203" pitchFamily="34" charset="0"/>
              </a:endParaRPr>
            </a:p>
          </p:txBody>
        </p:sp>
        <p:sp>
          <p:nvSpPr>
            <p:cNvPr id="20" name="Text 18">
              <a:extLst>
                <a:ext uri="{FF2B5EF4-FFF2-40B4-BE49-F238E27FC236}">
                  <a16:creationId xmlns:a16="http://schemas.microsoft.com/office/drawing/2014/main" id="{192F28C2-88AB-8CEB-483A-4D6F0013E1B0}"/>
                </a:ext>
              </a:extLst>
            </p:cNvPr>
            <p:cNvSpPr/>
            <p:nvPr/>
          </p:nvSpPr>
          <p:spPr>
            <a:xfrm>
              <a:off x="8229600" y="1863598"/>
              <a:ext cx="329184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000">
                  <a:solidFill>
                    <a:srgbClr val="7A7A8C"/>
                  </a:solidFill>
                  <a:latin typeface="Graphik" panose="020B0503030202060203" pitchFamily="34" charset="0"/>
                  <a:ea typeface="Calibri" pitchFamily="34" charset="-122"/>
                  <a:cs typeface="Calibri" pitchFamily="34" charset="-120"/>
                </a:rPr>
                <a:t>MDs, Senior Leaders, Account Leads</a:t>
              </a:r>
              <a:endParaRPr lang="en-US" sz="1000">
                <a:latin typeface="Graphik" panose="020B0503030202060203" pitchFamily="34" charset="0"/>
              </a:endParaRPr>
            </a:p>
          </p:txBody>
        </p:sp>
        <p:sp>
          <p:nvSpPr>
            <p:cNvPr id="22" name="Text 20">
              <a:extLst>
                <a:ext uri="{FF2B5EF4-FFF2-40B4-BE49-F238E27FC236}">
                  <a16:creationId xmlns:a16="http://schemas.microsoft.com/office/drawing/2014/main" id="{2FC434F6-67CF-9D6C-8E3C-8EF4AC97A540}"/>
                </a:ext>
              </a:extLst>
            </p:cNvPr>
            <p:cNvSpPr/>
            <p:nvPr/>
          </p:nvSpPr>
          <p:spPr>
            <a:xfrm>
              <a:off x="8229600" y="2186179"/>
              <a:ext cx="3291840" cy="322581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000" i="1">
                  <a:solidFill>
                    <a:srgbClr val="4A4A5C"/>
                  </a:solidFill>
                  <a:latin typeface="Graphik" panose="020B0503030202060203" pitchFamily="34" charset="0"/>
                  <a:ea typeface="Calibri" pitchFamily="34" charset="-122"/>
                  <a:cs typeface="Calibri" pitchFamily="34" charset="-120"/>
                </a:rPr>
                <a:t>Awareness-level fluency to speak credibly with clients on AI strategy and platform tradeoffs</a:t>
              </a:r>
              <a:endParaRPr lang="en-US" sz="1000">
                <a:latin typeface="Graphik" panose="020B0503030202060203" pitchFamily="34" charset="0"/>
              </a:endParaRPr>
            </a:p>
          </p:txBody>
        </p:sp>
      </p:grpSp>
      <p:sp>
        <p:nvSpPr>
          <p:cNvPr id="23" name="Text 21">
            <a:extLst>
              <a:ext uri="{FF2B5EF4-FFF2-40B4-BE49-F238E27FC236}">
                <a16:creationId xmlns:a16="http://schemas.microsoft.com/office/drawing/2014/main" id="{3A595FF2-A988-952A-F505-CA7D3BE9EB8E}"/>
              </a:ext>
            </a:extLst>
          </p:cNvPr>
          <p:cNvSpPr/>
          <p:nvPr/>
        </p:nvSpPr>
        <p:spPr>
          <a:xfrm>
            <a:off x="457200" y="2285240"/>
            <a:ext cx="11247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400">
                <a:solidFill>
                  <a:srgbClr val="7500C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101 → 601  ·  PROGRESSION FRAMEWORK</a:t>
            </a:r>
            <a:endParaRPr lang="en-US" sz="1100">
              <a:latin typeface="Graphik" panose="020B0503030202060203" pitchFamily="34" charset="0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57EE885D-D93C-7F03-85FD-F8BD4DF9C18A}"/>
              </a:ext>
            </a:extLst>
          </p:cNvPr>
          <p:cNvSpPr/>
          <p:nvPr/>
        </p:nvSpPr>
        <p:spPr>
          <a:xfrm>
            <a:off x="457200" y="2650999"/>
            <a:ext cx="1798320" cy="3894839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C3087ED6-8A34-565E-193C-3B991F08873A}"/>
              </a:ext>
            </a:extLst>
          </p:cNvPr>
          <p:cNvSpPr/>
          <p:nvPr/>
        </p:nvSpPr>
        <p:spPr>
          <a:xfrm>
            <a:off x="457200" y="2651000"/>
            <a:ext cx="1798320" cy="640080"/>
          </a:xfrm>
          <a:prstGeom prst="rect">
            <a:avLst/>
          </a:prstGeom>
          <a:solidFill>
            <a:srgbClr val="460073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465449AC-2CDA-08B7-9732-924CE40CBC55}"/>
              </a:ext>
            </a:extLst>
          </p:cNvPr>
          <p:cNvSpPr/>
          <p:nvPr/>
        </p:nvSpPr>
        <p:spPr>
          <a:xfrm>
            <a:off x="457200" y="2696720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101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C607403D-0FAE-5052-876F-39A14A2E675A}"/>
              </a:ext>
            </a:extLst>
          </p:cNvPr>
          <p:cNvSpPr/>
          <p:nvPr/>
        </p:nvSpPr>
        <p:spPr>
          <a:xfrm>
            <a:off x="548640" y="3428240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Foundation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A2144444-FF6C-216D-0726-B6546BD33635}"/>
              </a:ext>
            </a:extLst>
          </p:cNvPr>
          <p:cNvSpPr/>
          <p:nvPr/>
        </p:nvSpPr>
        <p:spPr>
          <a:xfrm>
            <a:off x="548640" y="3748280"/>
            <a:ext cx="1615440" cy="2004680"/>
          </a:xfrm>
          <a:prstGeom prst="rect">
            <a:avLst/>
          </a:prstGeom>
          <a:noFill/>
          <a:ln/>
        </p:spPr>
        <p:txBody>
          <a:bodyPr wrap="square" lIns="45720" tIns="0" rIns="45720" bIns="0" rtlCol="0" anchor="t"/>
          <a:lstStyle/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00" i="1" dirty="0">
                <a:solidFill>
                  <a:srgbClr val="3D3D55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Claude basics &amp; conversational AI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What is Claude &amp; how LLMs work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Claude model families &amp; capabilities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Basic prompt writing &amp; best practices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Claude.ai interface &amp; use cases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Safety, ethics &amp; responsible AI use</a:t>
            </a:r>
            <a:endParaRPr lang="en-US" sz="900" dirty="0">
              <a:latin typeface="Graphik" panose="020B0503030202060203" pitchFamily="34" charset="0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FEA6C2D6-982B-8C7E-2B35-2914339FAC81}"/>
              </a:ext>
            </a:extLst>
          </p:cNvPr>
          <p:cNvSpPr/>
          <p:nvPr/>
        </p:nvSpPr>
        <p:spPr>
          <a:xfrm>
            <a:off x="640080" y="5802960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EC290D96-CC86-AF0D-4D8F-52E20A407CCD}"/>
              </a:ext>
            </a:extLst>
          </p:cNvPr>
          <p:cNvSpPr/>
          <p:nvPr/>
        </p:nvSpPr>
        <p:spPr>
          <a:xfrm>
            <a:off x="548640" y="5852960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37E9E49B-5842-6E98-6A3C-E349A1EA3B4C}"/>
              </a:ext>
            </a:extLst>
          </p:cNvPr>
          <p:cNvSpPr/>
          <p:nvPr/>
        </p:nvSpPr>
        <p:spPr>
          <a:xfrm>
            <a:off x="548640" y="6065840"/>
            <a:ext cx="1615440" cy="480000"/>
          </a:xfrm>
          <a:prstGeom prst="rect">
            <a:avLst/>
          </a:prstGeom>
          <a:noFill/>
          <a:ln/>
        </p:spPr>
        <p:txBody>
          <a:bodyPr wrap="square" lIns="0" tIns="45720" rIns="0" bIns="0" rtlCol="0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460073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Open to all</a:t>
            </a:r>
            <a:endParaRPr lang="en-US" sz="1000"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460073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All roles &amp; levels</a:t>
            </a:r>
            <a:endParaRPr lang="en-US" sz="800">
              <a:latin typeface="Graphik" panose="020B0503030202060203" pitchFamily="34" charset="0"/>
            </a:endParaRPr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A5E1147E-2C9E-39C6-32DA-95CE4A90D7B6}"/>
              </a:ext>
            </a:extLst>
          </p:cNvPr>
          <p:cNvSpPr/>
          <p:nvPr/>
        </p:nvSpPr>
        <p:spPr>
          <a:xfrm>
            <a:off x="2346960" y="2650999"/>
            <a:ext cx="1798320" cy="3894839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B6ECA134-CE5F-C148-1E33-EBBFD77FAA81}"/>
              </a:ext>
            </a:extLst>
          </p:cNvPr>
          <p:cNvSpPr/>
          <p:nvPr/>
        </p:nvSpPr>
        <p:spPr>
          <a:xfrm>
            <a:off x="2346960" y="2651000"/>
            <a:ext cx="1798320" cy="640080"/>
          </a:xfrm>
          <a:prstGeom prst="rect">
            <a:avLst/>
          </a:prstGeom>
          <a:solidFill>
            <a:srgbClr val="7500C0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34" name="Text 32">
            <a:extLst>
              <a:ext uri="{FF2B5EF4-FFF2-40B4-BE49-F238E27FC236}">
                <a16:creationId xmlns:a16="http://schemas.microsoft.com/office/drawing/2014/main" id="{C602D05D-6ADE-6C61-4717-1F74C1416A90}"/>
              </a:ext>
            </a:extLst>
          </p:cNvPr>
          <p:cNvSpPr/>
          <p:nvPr/>
        </p:nvSpPr>
        <p:spPr>
          <a:xfrm>
            <a:off x="2346960" y="2696720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201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35" name="Text 33">
            <a:extLst>
              <a:ext uri="{FF2B5EF4-FFF2-40B4-BE49-F238E27FC236}">
                <a16:creationId xmlns:a16="http://schemas.microsoft.com/office/drawing/2014/main" id="{A3B8DEDC-B0B0-A386-184E-5F20D28BF9CA}"/>
              </a:ext>
            </a:extLst>
          </p:cNvPr>
          <p:cNvSpPr/>
          <p:nvPr/>
        </p:nvSpPr>
        <p:spPr>
          <a:xfrm>
            <a:off x="2438400" y="3428240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Core Skills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36" name="Text 34">
            <a:extLst>
              <a:ext uri="{FF2B5EF4-FFF2-40B4-BE49-F238E27FC236}">
                <a16:creationId xmlns:a16="http://schemas.microsoft.com/office/drawing/2014/main" id="{6344511B-D046-AE29-0AFB-5BC7A5E48F97}"/>
              </a:ext>
            </a:extLst>
          </p:cNvPr>
          <p:cNvSpPr/>
          <p:nvPr/>
        </p:nvSpPr>
        <p:spPr>
          <a:xfrm>
            <a:off x="2438400" y="3748280"/>
            <a:ext cx="1615440" cy="2004680"/>
          </a:xfrm>
          <a:prstGeom prst="rect">
            <a:avLst/>
          </a:prstGeom>
          <a:noFill/>
          <a:ln/>
        </p:spPr>
        <p:txBody>
          <a:bodyPr wrap="square" lIns="45720" tIns="0" rIns="45720" bIns="0" rtlCol="0" anchor="t"/>
          <a:lstStyle/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00" i="1">
                <a:solidFill>
                  <a:srgbClr val="3D3D55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Prompt engineering &amp; API fundamentals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Prompt patterns: zero-shot, few-shot, CoT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System prompts &amp; role definition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Anthropic API: auth &amp; messages endpoint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Temperature, tokens &amp; parameter tuning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Structured outputs with XML &amp; JSON</a:t>
            </a:r>
            <a:endParaRPr lang="en-US" sz="900">
              <a:latin typeface="Graphik" panose="020B0503030202060203" pitchFamily="34" charset="0"/>
            </a:endParaRPr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C750EEE4-F69E-2B70-3127-23F85008EC22}"/>
              </a:ext>
            </a:extLst>
          </p:cNvPr>
          <p:cNvSpPr/>
          <p:nvPr/>
        </p:nvSpPr>
        <p:spPr>
          <a:xfrm>
            <a:off x="2529840" y="5802960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38" name="Text 36">
            <a:extLst>
              <a:ext uri="{FF2B5EF4-FFF2-40B4-BE49-F238E27FC236}">
                <a16:creationId xmlns:a16="http://schemas.microsoft.com/office/drawing/2014/main" id="{C3A21058-0CF7-9BB5-899C-FA91BDA4A3F0}"/>
              </a:ext>
            </a:extLst>
          </p:cNvPr>
          <p:cNvSpPr/>
          <p:nvPr/>
        </p:nvSpPr>
        <p:spPr>
          <a:xfrm>
            <a:off x="2438400" y="5852960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39" name="Text 37">
            <a:extLst>
              <a:ext uri="{FF2B5EF4-FFF2-40B4-BE49-F238E27FC236}">
                <a16:creationId xmlns:a16="http://schemas.microsoft.com/office/drawing/2014/main" id="{B20C4A9D-A60B-1FBE-03D6-6769A4514005}"/>
              </a:ext>
            </a:extLst>
          </p:cNvPr>
          <p:cNvSpPr/>
          <p:nvPr/>
        </p:nvSpPr>
        <p:spPr>
          <a:xfrm>
            <a:off x="2438400" y="6065840"/>
            <a:ext cx="1615440" cy="480000"/>
          </a:xfrm>
          <a:prstGeom prst="rect">
            <a:avLst/>
          </a:prstGeom>
          <a:noFill/>
          <a:ln/>
        </p:spPr>
        <p:txBody>
          <a:bodyPr wrap="square" lIns="0" tIns="45720" rIns="0" bIns="0" rtlCol="0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7500C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Open to all</a:t>
            </a:r>
            <a:endParaRPr lang="en-US" sz="1000">
              <a:solidFill>
                <a:srgbClr val="7500C0"/>
              </a:solidFill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7500C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All roles &amp; levels</a:t>
            </a:r>
            <a:endParaRPr lang="en-US" sz="800">
              <a:solidFill>
                <a:srgbClr val="7500C0"/>
              </a:solidFill>
              <a:latin typeface="Graphik" panose="020B0503030202060203" pitchFamily="34" charset="0"/>
            </a:endParaRPr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2D8361CA-CB7B-DBD5-4FDF-8D4FF4CDB7C2}"/>
              </a:ext>
            </a:extLst>
          </p:cNvPr>
          <p:cNvSpPr/>
          <p:nvPr/>
        </p:nvSpPr>
        <p:spPr>
          <a:xfrm>
            <a:off x="4236720" y="2650999"/>
            <a:ext cx="1798320" cy="3894839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043A0B57-53CC-4E3C-091B-9DD21D85E768}"/>
              </a:ext>
            </a:extLst>
          </p:cNvPr>
          <p:cNvSpPr/>
          <p:nvPr/>
        </p:nvSpPr>
        <p:spPr>
          <a:xfrm>
            <a:off x="4236720" y="2651000"/>
            <a:ext cx="1798320" cy="640080"/>
          </a:xfrm>
          <a:prstGeom prst="rect">
            <a:avLst/>
          </a:prstGeom>
          <a:solidFill>
            <a:srgbClr val="A100FF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42" name="Text 40">
            <a:extLst>
              <a:ext uri="{FF2B5EF4-FFF2-40B4-BE49-F238E27FC236}">
                <a16:creationId xmlns:a16="http://schemas.microsoft.com/office/drawing/2014/main" id="{1B90E520-F2AF-7F29-F3C9-11C5906AD0B3}"/>
              </a:ext>
            </a:extLst>
          </p:cNvPr>
          <p:cNvSpPr/>
          <p:nvPr/>
        </p:nvSpPr>
        <p:spPr>
          <a:xfrm>
            <a:off x="4236720" y="2696720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301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43" name="Text 41">
            <a:extLst>
              <a:ext uri="{FF2B5EF4-FFF2-40B4-BE49-F238E27FC236}">
                <a16:creationId xmlns:a16="http://schemas.microsoft.com/office/drawing/2014/main" id="{D1321261-BD69-3AEB-2E1C-F079D15C74BD}"/>
              </a:ext>
            </a:extLst>
          </p:cNvPr>
          <p:cNvSpPr/>
          <p:nvPr/>
        </p:nvSpPr>
        <p:spPr>
          <a:xfrm>
            <a:off x="4328160" y="3428240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Applied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44" name="Text 42">
            <a:extLst>
              <a:ext uri="{FF2B5EF4-FFF2-40B4-BE49-F238E27FC236}">
                <a16:creationId xmlns:a16="http://schemas.microsoft.com/office/drawing/2014/main" id="{0AA9468C-7CB0-B2A6-72B5-353A123DA003}"/>
              </a:ext>
            </a:extLst>
          </p:cNvPr>
          <p:cNvSpPr/>
          <p:nvPr/>
        </p:nvSpPr>
        <p:spPr>
          <a:xfrm>
            <a:off x="4328160" y="3748280"/>
            <a:ext cx="1615440" cy="2004680"/>
          </a:xfrm>
          <a:prstGeom prst="rect">
            <a:avLst/>
          </a:prstGeom>
          <a:noFill/>
          <a:ln/>
        </p:spPr>
        <p:txBody>
          <a:bodyPr wrap="square" lIns="45720" tIns="0" rIns="45720" bIns="0" rtlCol="0" anchor="t"/>
          <a:lstStyle/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00" i="1">
                <a:solidFill>
                  <a:srgbClr val="3D3D55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Claude in workflows &amp; automation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Integrating Claude into business workflows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Tool use &amp; function calling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Document summarisation &amp; analysis pipelines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Building Claude-powered chatbots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Retrieval-Augmented Generation (RAG) basics</a:t>
            </a:r>
            <a:endParaRPr lang="en-US" sz="900">
              <a:latin typeface="Graphik" panose="020B0503030202060203" pitchFamily="34" charset="0"/>
            </a:endParaRPr>
          </a:p>
        </p:txBody>
      </p:sp>
      <p:sp>
        <p:nvSpPr>
          <p:cNvPr id="45" name="Shape 43">
            <a:extLst>
              <a:ext uri="{FF2B5EF4-FFF2-40B4-BE49-F238E27FC236}">
                <a16:creationId xmlns:a16="http://schemas.microsoft.com/office/drawing/2014/main" id="{4DE22190-428D-ED61-9BB0-0697466C207C}"/>
              </a:ext>
            </a:extLst>
          </p:cNvPr>
          <p:cNvSpPr/>
          <p:nvPr/>
        </p:nvSpPr>
        <p:spPr>
          <a:xfrm>
            <a:off x="4419600" y="5802960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46" name="Text 44">
            <a:extLst>
              <a:ext uri="{FF2B5EF4-FFF2-40B4-BE49-F238E27FC236}">
                <a16:creationId xmlns:a16="http://schemas.microsoft.com/office/drawing/2014/main" id="{381BF042-338E-62DD-616C-9066DAC3D19A}"/>
              </a:ext>
            </a:extLst>
          </p:cNvPr>
          <p:cNvSpPr/>
          <p:nvPr/>
        </p:nvSpPr>
        <p:spPr>
          <a:xfrm>
            <a:off x="4328160" y="5852960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47" name="Text 45">
            <a:extLst>
              <a:ext uri="{FF2B5EF4-FFF2-40B4-BE49-F238E27FC236}">
                <a16:creationId xmlns:a16="http://schemas.microsoft.com/office/drawing/2014/main" id="{741B1FAF-E615-9B2E-7D76-8860A599F8C0}"/>
              </a:ext>
            </a:extLst>
          </p:cNvPr>
          <p:cNvSpPr/>
          <p:nvPr/>
        </p:nvSpPr>
        <p:spPr>
          <a:xfrm>
            <a:off x="4328160" y="6065840"/>
            <a:ext cx="1615440" cy="480000"/>
          </a:xfrm>
          <a:prstGeom prst="rect">
            <a:avLst/>
          </a:prstGeom>
          <a:noFill/>
          <a:ln/>
        </p:spPr>
        <p:txBody>
          <a:bodyPr wrap="square" lIns="0" tIns="45720" rIns="0" bIns="0" rtlCol="0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A100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Role-gated</a:t>
            </a:r>
            <a:endParaRPr lang="en-US" sz="1000">
              <a:solidFill>
                <a:srgbClr val="A100FF"/>
              </a:solidFill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A100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Practitioners, Consultants</a:t>
            </a:r>
            <a:endParaRPr lang="en-US" sz="800">
              <a:solidFill>
                <a:srgbClr val="A100FF"/>
              </a:solidFill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A100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&amp; Technical Engineers</a:t>
            </a:r>
            <a:endParaRPr lang="en-US" sz="800">
              <a:solidFill>
                <a:srgbClr val="A100FF"/>
              </a:solidFill>
              <a:latin typeface="Graphik" panose="020B0503030202060203" pitchFamily="34" charset="0"/>
            </a:endParaRPr>
          </a:p>
        </p:txBody>
      </p:sp>
      <p:sp>
        <p:nvSpPr>
          <p:cNvPr id="48" name="Shape 46">
            <a:extLst>
              <a:ext uri="{FF2B5EF4-FFF2-40B4-BE49-F238E27FC236}">
                <a16:creationId xmlns:a16="http://schemas.microsoft.com/office/drawing/2014/main" id="{4D767B78-DB82-095B-105A-4DC09BCA1AF4}"/>
              </a:ext>
            </a:extLst>
          </p:cNvPr>
          <p:cNvSpPr/>
          <p:nvPr/>
        </p:nvSpPr>
        <p:spPr>
          <a:xfrm>
            <a:off x="6126480" y="2650999"/>
            <a:ext cx="1798320" cy="3894839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49" name="Shape 47">
            <a:extLst>
              <a:ext uri="{FF2B5EF4-FFF2-40B4-BE49-F238E27FC236}">
                <a16:creationId xmlns:a16="http://schemas.microsoft.com/office/drawing/2014/main" id="{5E07F4F1-164B-93CC-F27B-385D2E656E37}"/>
              </a:ext>
            </a:extLst>
          </p:cNvPr>
          <p:cNvSpPr/>
          <p:nvPr/>
        </p:nvSpPr>
        <p:spPr>
          <a:xfrm>
            <a:off x="6126480" y="2651000"/>
            <a:ext cx="1798320" cy="640080"/>
          </a:xfrm>
          <a:prstGeom prst="rect">
            <a:avLst/>
          </a:prstGeom>
          <a:solidFill>
            <a:srgbClr val="B455AA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50" name="Text 48">
            <a:extLst>
              <a:ext uri="{FF2B5EF4-FFF2-40B4-BE49-F238E27FC236}">
                <a16:creationId xmlns:a16="http://schemas.microsoft.com/office/drawing/2014/main" id="{FF7853E1-F04D-917E-CE71-672C26275DDB}"/>
              </a:ext>
            </a:extLst>
          </p:cNvPr>
          <p:cNvSpPr/>
          <p:nvPr/>
        </p:nvSpPr>
        <p:spPr>
          <a:xfrm>
            <a:off x="6126480" y="2696720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401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51" name="Text 49">
            <a:extLst>
              <a:ext uri="{FF2B5EF4-FFF2-40B4-BE49-F238E27FC236}">
                <a16:creationId xmlns:a16="http://schemas.microsoft.com/office/drawing/2014/main" id="{6ADD074C-1C68-D857-8215-5F19C56E94AF}"/>
              </a:ext>
            </a:extLst>
          </p:cNvPr>
          <p:cNvSpPr/>
          <p:nvPr/>
        </p:nvSpPr>
        <p:spPr>
          <a:xfrm>
            <a:off x="6217920" y="3428240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Advanced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52" name="Text 50">
            <a:extLst>
              <a:ext uri="{FF2B5EF4-FFF2-40B4-BE49-F238E27FC236}">
                <a16:creationId xmlns:a16="http://schemas.microsoft.com/office/drawing/2014/main" id="{A5D89632-76CC-FBE2-C7FC-0AC75A03A481}"/>
              </a:ext>
            </a:extLst>
          </p:cNvPr>
          <p:cNvSpPr/>
          <p:nvPr/>
        </p:nvSpPr>
        <p:spPr>
          <a:xfrm>
            <a:off x="6217920" y="3748280"/>
            <a:ext cx="1615440" cy="2004680"/>
          </a:xfrm>
          <a:prstGeom prst="rect">
            <a:avLst/>
          </a:prstGeom>
          <a:noFill/>
          <a:ln/>
        </p:spPr>
        <p:txBody>
          <a:bodyPr wrap="square" lIns="45720" tIns="0" rIns="45720" bIns="0" rtlCol="0" anchor="t"/>
          <a:lstStyle/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00" i="1">
                <a:solidFill>
                  <a:srgbClr val="3D3D55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Agentic Claude &amp; multi-step reasoning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Designing Claude agents with tools &amp; memory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Multi-turn conversation &amp; context management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Claude in multi-agent orchestration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Evaluation frameworks &amp; output quality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Advanced RAG &amp; knowledge grounding</a:t>
            </a:r>
            <a:endParaRPr lang="en-US" sz="900">
              <a:latin typeface="Graphik" panose="020B0503030202060203" pitchFamily="34" charset="0"/>
            </a:endParaRPr>
          </a:p>
        </p:txBody>
      </p:sp>
      <p:sp>
        <p:nvSpPr>
          <p:cNvPr id="53" name="Shape 51">
            <a:extLst>
              <a:ext uri="{FF2B5EF4-FFF2-40B4-BE49-F238E27FC236}">
                <a16:creationId xmlns:a16="http://schemas.microsoft.com/office/drawing/2014/main" id="{8985F137-8AB5-D11C-14F2-7DB51326B835}"/>
              </a:ext>
            </a:extLst>
          </p:cNvPr>
          <p:cNvSpPr/>
          <p:nvPr/>
        </p:nvSpPr>
        <p:spPr>
          <a:xfrm>
            <a:off x="6309360" y="5802960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79FBAD59-0EE5-130B-E773-D1BAA22F972B}"/>
              </a:ext>
            </a:extLst>
          </p:cNvPr>
          <p:cNvSpPr/>
          <p:nvPr/>
        </p:nvSpPr>
        <p:spPr>
          <a:xfrm>
            <a:off x="6217920" y="5852960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55" name="Text 53">
            <a:extLst>
              <a:ext uri="{FF2B5EF4-FFF2-40B4-BE49-F238E27FC236}">
                <a16:creationId xmlns:a16="http://schemas.microsoft.com/office/drawing/2014/main" id="{020BBD94-10D5-4164-36EA-4B4253128F5B}"/>
              </a:ext>
            </a:extLst>
          </p:cNvPr>
          <p:cNvSpPr/>
          <p:nvPr/>
        </p:nvSpPr>
        <p:spPr>
          <a:xfrm>
            <a:off x="6217920" y="6065840"/>
            <a:ext cx="1615440" cy="480000"/>
          </a:xfrm>
          <a:prstGeom prst="rect">
            <a:avLst/>
          </a:prstGeom>
          <a:noFill/>
          <a:ln/>
        </p:spPr>
        <p:txBody>
          <a:bodyPr wrap="square" lIns="0" tIns="45720" rIns="0" bIns="0" rtlCol="0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B455AA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Role-gated</a:t>
            </a:r>
            <a:endParaRPr lang="en-US" sz="1000">
              <a:solidFill>
                <a:srgbClr val="B455AA"/>
              </a:solidFill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B455AA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Technical Engineers only</a:t>
            </a:r>
            <a:endParaRPr lang="en-US" sz="800">
              <a:solidFill>
                <a:srgbClr val="B455AA"/>
              </a:solidFill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B455AA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Active delivery required</a:t>
            </a:r>
            <a:endParaRPr lang="en-US" sz="800">
              <a:solidFill>
                <a:srgbClr val="B455AA"/>
              </a:solidFill>
              <a:latin typeface="Graphik" panose="020B0503030202060203" pitchFamily="34" charset="0"/>
            </a:endParaRPr>
          </a:p>
        </p:txBody>
      </p:sp>
      <p:sp>
        <p:nvSpPr>
          <p:cNvPr id="56" name="Shape 54">
            <a:extLst>
              <a:ext uri="{FF2B5EF4-FFF2-40B4-BE49-F238E27FC236}">
                <a16:creationId xmlns:a16="http://schemas.microsoft.com/office/drawing/2014/main" id="{8BA08AB2-2B88-2B65-7953-9C29B2636287}"/>
              </a:ext>
            </a:extLst>
          </p:cNvPr>
          <p:cNvSpPr/>
          <p:nvPr/>
        </p:nvSpPr>
        <p:spPr>
          <a:xfrm>
            <a:off x="8016240" y="2650999"/>
            <a:ext cx="1798320" cy="3894839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57" name="Shape 55">
            <a:extLst>
              <a:ext uri="{FF2B5EF4-FFF2-40B4-BE49-F238E27FC236}">
                <a16:creationId xmlns:a16="http://schemas.microsoft.com/office/drawing/2014/main" id="{13DBB604-E2BB-AEDD-6B68-F70B3D0E76E9}"/>
              </a:ext>
            </a:extLst>
          </p:cNvPr>
          <p:cNvSpPr/>
          <p:nvPr/>
        </p:nvSpPr>
        <p:spPr>
          <a:xfrm>
            <a:off x="8016240" y="2651000"/>
            <a:ext cx="1798320" cy="640080"/>
          </a:xfrm>
          <a:prstGeom prst="rect">
            <a:avLst/>
          </a:prstGeom>
          <a:solidFill>
            <a:srgbClr val="8E2BC4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58" name="Text 56">
            <a:extLst>
              <a:ext uri="{FF2B5EF4-FFF2-40B4-BE49-F238E27FC236}">
                <a16:creationId xmlns:a16="http://schemas.microsoft.com/office/drawing/2014/main" id="{E23044C5-8A9D-5825-8AC7-0FF215B2FFD0}"/>
              </a:ext>
            </a:extLst>
          </p:cNvPr>
          <p:cNvSpPr/>
          <p:nvPr/>
        </p:nvSpPr>
        <p:spPr>
          <a:xfrm>
            <a:off x="8016240" y="2696720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501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59" name="Text 57">
            <a:extLst>
              <a:ext uri="{FF2B5EF4-FFF2-40B4-BE49-F238E27FC236}">
                <a16:creationId xmlns:a16="http://schemas.microsoft.com/office/drawing/2014/main" id="{678E4097-3034-E5ED-227E-7D9CD4D11353}"/>
              </a:ext>
            </a:extLst>
          </p:cNvPr>
          <p:cNvSpPr/>
          <p:nvPr/>
        </p:nvSpPr>
        <p:spPr>
          <a:xfrm>
            <a:off x="8107680" y="3428240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Expert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60" name="Text 58">
            <a:extLst>
              <a:ext uri="{FF2B5EF4-FFF2-40B4-BE49-F238E27FC236}">
                <a16:creationId xmlns:a16="http://schemas.microsoft.com/office/drawing/2014/main" id="{A89B4265-08D5-5B95-BF32-98F537BAA8B6}"/>
              </a:ext>
            </a:extLst>
          </p:cNvPr>
          <p:cNvSpPr/>
          <p:nvPr/>
        </p:nvSpPr>
        <p:spPr>
          <a:xfrm>
            <a:off x="8107680" y="3748280"/>
            <a:ext cx="1615440" cy="2004680"/>
          </a:xfrm>
          <a:prstGeom prst="rect">
            <a:avLst/>
          </a:prstGeom>
          <a:noFill/>
          <a:ln/>
        </p:spPr>
        <p:txBody>
          <a:bodyPr wrap="square" lIns="45720" tIns="0" rIns="45720" bIns="0" rtlCol="0" anchor="t"/>
          <a:lstStyle/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00" i="1">
                <a:solidFill>
                  <a:srgbClr val="3D3D55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Enterprise architecture with Claude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Enterprise deployment patterns &amp; governance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Fine-tuning &amp; model customisation strategy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Security, data privacy &amp; compliance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Scaling Claude at enterprise level</a:t>
            </a:r>
            <a:endParaRPr lang="en-US" sz="90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Cost optimisation &amp; performance benchmarking</a:t>
            </a:r>
            <a:endParaRPr lang="en-US" sz="900">
              <a:latin typeface="Graphik" panose="020B0503030202060203" pitchFamily="34" charset="0"/>
            </a:endParaRPr>
          </a:p>
        </p:txBody>
      </p:sp>
      <p:sp>
        <p:nvSpPr>
          <p:cNvPr id="61" name="Shape 59">
            <a:extLst>
              <a:ext uri="{FF2B5EF4-FFF2-40B4-BE49-F238E27FC236}">
                <a16:creationId xmlns:a16="http://schemas.microsoft.com/office/drawing/2014/main" id="{AD5D8499-C61B-8354-1B46-6E76930E38CE}"/>
              </a:ext>
            </a:extLst>
          </p:cNvPr>
          <p:cNvSpPr/>
          <p:nvPr/>
        </p:nvSpPr>
        <p:spPr>
          <a:xfrm>
            <a:off x="8199120" y="5802960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62" name="Text 60">
            <a:extLst>
              <a:ext uri="{FF2B5EF4-FFF2-40B4-BE49-F238E27FC236}">
                <a16:creationId xmlns:a16="http://schemas.microsoft.com/office/drawing/2014/main" id="{3EB4CACD-9C92-4B6A-22CD-9030F3094455}"/>
              </a:ext>
            </a:extLst>
          </p:cNvPr>
          <p:cNvSpPr/>
          <p:nvPr/>
        </p:nvSpPr>
        <p:spPr>
          <a:xfrm>
            <a:off x="8107680" y="5852960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63" name="Text 61">
            <a:extLst>
              <a:ext uri="{FF2B5EF4-FFF2-40B4-BE49-F238E27FC236}">
                <a16:creationId xmlns:a16="http://schemas.microsoft.com/office/drawing/2014/main" id="{7E5F8F64-2C42-9AFC-460B-BAE3AAFED791}"/>
              </a:ext>
            </a:extLst>
          </p:cNvPr>
          <p:cNvSpPr/>
          <p:nvPr/>
        </p:nvSpPr>
        <p:spPr>
          <a:xfrm>
            <a:off x="8107680" y="6065840"/>
            <a:ext cx="1615440" cy="480000"/>
          </a:xfrm>
          <a:prstGeom prst="rect">
            <a:avLst/>
          </a:prstGeom>
          <a:noFill/>
          <a:ln/>
        </p:spPr>
        <p:txBody>
          <a:bodyPr wrap="square" lIns="0" tIns="45720" rIns="0" bIns="0" rtlCol="0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8E2BC4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Nomination</a:t>
            </a:r>
            <a:endParaRPr lang="en-US" sz="1000">
              <a:solidFill>
                <a:srgbClr val="8E2BC4"/>
              </a:solidFill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8E2BC4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Pre-req: 301 + 401 complete</a:t>
            </a:r>
            <a:endParaRPr lang="en-US" sz="800">
              <a:solidFill>
                <a:srgbClr val="8E2BC4"/>
              </a:solidFill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8E2BC4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Senior Tech Lead / Architect</a:t>
            </a:r>
            <a:endParaRPr lang="en-US" sz="800">
              <a:solidFill>
                <a:srgbClr val="8E2BC4"/>
              </a:solidFill>
              <a:latin typeface="Graphik" panose="020B0503030202060203" pitchFamily="34" charset="0"/>
            </a:endParaRPr>
          </a:p>
        </p:txBody>
      </p:sp>
      <p:sp>
        <p:nvSpPr>
          <p:cNvPr id="64" name="Shape 62">
            <a:extLst>
              <a:ext uri="{FF2B5EF4-FFF2-40B4-BE49-F238E27FC236}">
                <a16:creationId xmlns:a16="http://schemas.microsoft.com/office/drawing/2014/main" id="{E71DA40F-F1CF-AF18-5670-57AA10136AF9}"/>
              </a:ext>
            </a:extLst>
          </p:cNvPr>
          <p:cNvSpPr/>
          <p:nvPr/>
        </p:nvSpPr>
        <p:spPr>
          <a:xfrm>
            <a:off x="9906000" y="2650999"/>
            <a:ext cx="1798320" cy="3894839"/>
          </a:xfrm>
          <a:prstGeom prst="rect">
            <a:avLst/>
          </a:prstGeom>
          <a:solidFill>
            <a:srgbClr val="FAFAFC"/>
          </a:solidFill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65" name="Shape 63">
            <a:extLst>
              <a:ext uri="{FF2B5EF4-FFF2-40B4-BE49-F238E27FC236}">
                <a16:creationId xmlns:a16="http://schemas.microsoft.com/office/drawing/2014/main" id="{4B89A8AC-F27B-DFC2-B3DA-DE21689B5DC1}"/>
              </a:ext>
            </a:extLst>
          </p:cNvPr>
          <p:cNvSpPr/>
          <p:nvPr/>
        </p:nvSpPr>
        <p:spPr>
          <a:xfrm>
            <a:off x="9906000" y="2651000"/>
            <a:ext cx="1798320" cy="640080"/>
          </a:xfrm>
          <a:prstGeom prst="rect">
            <a:avLst/>
          </a:prstGeom>
          <a:solidFill>
            <a:srgbClr val="5E1490"/>
          </a:solidFill>
          <a:ln/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66" name="Text 64">
            <a:extLst>
              <a:ext uri="{FF2B5EF4-FFF2-40B4-BE49-F238E27FC236}">
                <a16:creationId xmlns:a16="http://schemas.microsoft.com/office/drawing/2014/main" id="{8FBD2690-DCF0-F749-9382-C9D7253A7108}"/>
              </a:ext>
            </a:extLst>
          </p:cNvPr>
          <p:cNvSpPr/>
          <p:nvPr/>
        </p:nvSpPr>
        <p:spPr>
          <a:xfrm>
            <a:off x="9906000" y="2696720"/>
            <a:ext cx="1798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FFFFFF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601</a:t>
            </a:r>
            <a:endParaRPr lang="en-US" sz="2800">
              <a:latin typeface="Graphik" panose="020B0503030202060203" pitchFamily="34" charset="0"/>
            </a:endParaRPr>
          </a:p>
        </p:txBody>
      </p:sp>
      <p:sp>
        <p:nvSpPr>
          <p:cNvPr id="67" name="Text 65">
            <a:extLst>
              <a:ext uri="{FF2B5EF4-FFF2-40B4-BE49-F238E27FC236}">
                <a16:creationId xmlns:a16="http://schemas.microsoft.com/office/drawing/2014/main" id="{B7DE720B-D785-9D56-B927-FFFE604C421F}"/>
              </a:ext>
            </a:extLst>
          </p:cNvPr>
          <p:cNvSpPr/>
          <p:nvPr/>
        </p:nvSpPr>
        <p:spPr>
          <a:xfrm>
            <a:off x="9997440" y="3428240"/>
            <a:ext cx="1615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Mastery</a:t>
            </a:r>
            <a:endParaRPr lang="en-US" sz="1300">
              <a:latin typeface="Graphik" panose="020B0503030202060203" pitchFamily="34" charset="0"/>
            </a:endParaRPr>
          </a:p>
        </p:txBody>
      </p:sp>
      <p:sp>
        <p:nvSpPr>
          <p:cNvPr id="68" name="Text 66">
            <a:extLst>
              <a:ext uri="{FF2B5EF4-FFF2-40B4-BE49-F238E27FC236}">
                <a16:creationId xmlns:a16="http://schemas.microsoft.com/office/drawing/2014/main" id="{B2244975-4B06-C693-9057-5E4764E72F69}"/>
              </a:ext>
            </a:extLst>
          </p:cNvPr>
          <p:cNvSpPr/>
          <p:nvPr/>
        </p:nvSpPr>
        <p:spPr>
          <a:xfrm>
            <a:off x="9997440" y="3748280"/>
            <a:ext cx="1615440" cy="2004680"/>
          </a:xfrm>
          <a:prstGeom prst="rect">
            <a:avLst/>
          </a:prstGeom>
          <a:noFill/>
          <a:ln/>
        </p:spPr>
        <p:txBody>
          <a:bodyPr wrap="square" lIns="45720" tIns="0" rIns="45720" bIns="0" rtlCol="0" anchor="t"/>
          <a:lstStyle/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US" sz="900" i="1" dirty="0">
                <a:solidFill>
                  <a:srgbClr val="3D3D55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Claude org enablement &amp; leadership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Defining AI </a:t>
            </a:r>
            <a:r>
              <a:rPr lang="en-US" sz="900" dirty="0" err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CoE</a:t>
            </a: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 standards using Claude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Leading Claude capability uplift </a:t>
            </a:r>
            <a:r>
              <a:rPr lang="en-US" sz="900" dirty="0" err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programmes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Claude roadmap &amp; Anthropic partnership model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Building internal accelerators on Claude</a:t>
            </a:r>
            <a:endParaRPr lang="en-US" sz="900" dirty="0">
              <a:latin typeface="Graphik" panose="020B0503030202060203" pitchFamily="34" charset="0"/>
            </a:endParaRPr>
          </a:p>
          <a:p>
            <a:pPr marL="91440" indent="-91440">
              <a:spcBef>
                <a:spcPts val="100"/>
              </a:spcBef>
              <a:spcAft>
                <a:spcPts val="0"/>
              </a:spcAft>
              <a:buChar char="•"/>
            </a:pPr>
            <a:r>
              <a:rPr lang="en-US" sz="900" dirty="0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Measuring &amp; reporting AI value </a:t>
            </a:r>
            <a:r>
              <a:rPr lang="en-US" sz="900" dirty="0" err="1">
                <a:solidFill>
                  <a:srgbClr val="1A1226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realisation</a:t>
            </a:r>
            <a:endParaRPr lang="en-US" sz="900" dirty="0">
              <a:latin typeface="Graphik" panose="020B0503030202060203" pitchFamily="34" charset="0"/>
            </a:endParaRPr>
          </a:p>
        </p:txBody>
      </p:sp>
      <p:sp>
        <p:nvSpPr>
          <p:cNvPr id="69" name="Shape 67">
            <a:extLst>
              <a:ext uri="{FF2B5EF4-FFF2-40B4-BE49-F238E27FC236}">
                <a16:creationId xmlns:a16="http://schemas.microsoft.com/office/drawing/2014/main" id="{AD042ED5-C9EE-2B1E-5791-B8ED7E676E90}"/>
              </a:ext>
            </a:extLst>
          </p:cNvPr>
          <p:cNvSpPr/>
          <p:nvPr/>
        </p:nvSpPr>
        <p:spPr>
          <a:xfrm>
            <a:off x="10088880" y="5802960"/>
            <a:ext cx="1432560" cy="0"/>
          </a:xfrm>
          <a:prstGeom prst="line">
            <a:avLst/>
          </a:prstGeom>
          <a:noFill/>
          <a:ln w="6350">
            <a:solidFill>
              <a:srgbClr val="D6D2DE"/>
            </a:solidFill>
            <a:prstDash val="solid"/>
          </a:ln>
        </p:spPr>
        <p:txBody>
          <a:bodyPr/>
          <a:lstStyle/>
          <a:p>
            <a:endParaRPr lang="en-US">
              <a:latin typeface="Graphik" panose="020B0503030202060203" pitchFamily="34" charset="0"/>
            </a:endParaRPr>
          </a:p>
        </p:txBody>
      </p:sp>
      <p:sp>
        <p:nvSpPr>
          <p:cNvPr id="70" name="Text 68">
            <a:extLst>
              <a:ext uri="{FF2B5EF4-FFF2-40B4-BE49-F238E27FC236}">
                <a16:creationId xmlns:a16="http://schemas.microsoft.com/office/drawing/2014/main" id="{4214E51A-D504-3720-BCA1-5FCB115F2293}"/>
              </a:ext>
            </a:extLst>
          </p:cNvPr>
          <p:cNvSpPr/>
          <p:nvPr/>
        </p:nvSpPr>
        <p:spPr>
          <a:xfrm>
            <a:off x="9997440" y="5852960"/>
            <a:ext cx="1615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00" b="1" kern="0" spc="300">
                <a:solidFill>
                  <a:srgbClr val="7A7A8C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ACCESS</a:t>
            </a:r>
            <a:endParaRPr lang="en-US" sz="700">
              <a:latin typeface="Graphik" panose="020B0503030202060203" pitchFamily="34" charset="0"/>
            </a:endParaRPr>
          </a:p>
        </p:txBody>
      </p:sp>
      <p:sp>
        <p:nvSpPr>
          <p:cNvPr id="71" name="Text 69">
            <a:extLst>
              <a:ext uri="{FF2B5EF4-FFF2-40B4-BE49-F238E27FC236}">
                <a16:creationId xmlns:a16="http://schemas.microsoft.com/office/drawing/2014/main" id="{0CF97D79-08B2-6C12-366A-E43C351CEC6C}"/>
              </a:ext>
            </a:extLst>
          </p:cNvPr>
          <p:cNvSpPr/>
          <p:nvPr/>
        </p:nvSpPr>
        <p:spPr>
          <a:xfrm>
            <a:off x="9997440" y="6065840"/>
            <a:ext cx="1615440" cy="480000"/>
          </a:xfrm>
          <a:prstGeom prst="rect">
            <a:avLst/>
          </a:prstGeom>
          <a:noFill/>
          <a:ln/>
        </p:spPr>
        <p:txBody>
          <a:bodyPr wrap="square" lIns="0" tIns="45720" rIns="0" bIns="0" rtlCol="0" anchor="t"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5E149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Nomination</a:t>
            </a:r>
            <a:endParaRPr lang="en-US" sz="1000">
              <a:solidFill>
                <a:srgbClr val="5E1490"/>
              </a:solidFill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5E149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Pre-req: 501 complete</a:t>
            </a:r>
            <a:endParaRPr lang="en-US" sz="800">
              <a:solidFill>
                <a:srgbClr val="5E1490"/>
              </a:solidFill>
              <a:latin typeface="Graphik" panose="020B0503030202060203" pitchFamily="34" charset="0"/>
            </a:endParaRP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i="1">
                <a:solidFill>
                  <a:srgbClr val="5E1490"/>
                </a:solidFill>
                <a:latin typeface="Graphik" panose="020B0503030202060203" pitchFamily="34" charset="0"/>
                <a:ea typeface="Calibri" pitchFamily="34" charset="-122"/>
                <a:cs typeface="Calibri" pitchFamily="34" charset="-120"/>
              </a:rPr>
              <a:t>Senior Leader / MD level</a:t>
            </a:r>
            <a:endParaRPr lang="en-US" sz="800">
              <a:solidFill>
                <a:srgbClr val="5E1490"/>
              </a:solidFill>
              <a:latin typeface="Graphik" panose="020B0503030202060203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F37685-753A-858A-E28E-D949F8ADE932}"/>
              </a:ext>
            </a:extLst>
          </p:cNvPr>
          <p:cNvSpPr txBox="1"/>
          <p:nvPr/>
        </p:nvSpPr>
        <p:spPr>
          <a:xfrm>
            <a:off x="9686925" y="114300"/>
            <a:ext cx="2419350" cy="388620"/>
          </a:xfrm>
          <a:prstGeom prst="rect">
            <a:avLst/>
          </a:prstGeom>
          <a:solidFill>
            <a:srgbClr val="FFEB32"/>
          </a:solidFill>
        </p:spPr>
        <p:txBody>
          <a:bodyPr wrap="square" lIns="0" tIns="0" rIns="0" bIns="0" rtlCol="0" anchor="ctr">
            <a:noAutofit/>
          </a:bodyPr>
          <a:lstStyle/>
          <a:p>
            <a:pPr algn="ctr" defTabSz="228600">
              <a:spcAft>
                <a:spcPts val="1200"/>
              </a:spcAft>
            </a:pPr>
            <a:r>
              <a:rPr lang="en-US" noProof="0" dirty="0"/>
              <a:t>DRAFT FOR REVIEW</a:t>
            </a:r>
          </a:p>
        </p:txBody>
      </p:sp>
    </p:spTree>
    <p:extLst>
      <p:ext uri="{BB962C8B-B14F-4D97-AF65-F5344CB8AC3E}">
        <p14:creationId xmlns:p14="http://schemas.microsoft.com/office/powerpoint/2010/main" val="1591547178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ure 2020">
  <a:themeElements>
    <a:clrScheme name="Accenture 2020">
      <a:dk1>
        <a:srgbClr val="000000"/>
      </a:dk1>
      <a:lt1>
        <a:srgbClr val="FFFFFF"/>
      </a:lt1>
      <a:dk2>
        <a:srgbClr val="96968C"/>
      </a:dk2>
      <a:lt2>
        <a:srgbClr val="E6E6DC"/>
      </a:lt2>
      <a:accent1>
        <a:srgbClr val="A100FF"/>
      </a:accent1>
      <a:accent2>
        <a:srgbClr val="7500C0"/>
      </a:accent2>
      <a:accent3>
        <a:srgbClr val="460073"/>
      </a:accent3>
      <a:accent4>
        <a:srgbClr val="B455AA"/>
      </a:accent4>
      <a:accent5>
        <a:srgbClr val="BE82FF"/>
      </a:accent5>
      <a:accent6>
        <a:srgbClr val="DCAFFF"/>
      </a:accent6>
      <a:hlink>
        <a:srgbClr val="A100FF"/>
      </a:hlink>
      <a:folHlink>
        <a:srgbClr val="7500C0"/>
      </a:folHlink>
    </a:clrScheme>
    <a:fontScheme name="Custom 11">
      <a:majorFont>
        <a:latin typeface="Graphik Semibold"/>
        <a:ea typeface=""/>
        <a:cs typeface=""/>
      </a:majorFont>
      <a:minorFont>
        <a:latin typeface="Graphi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tIns="91440" bIns="91440" rtlCol="0" anchor="ctr"/>
      <a:lstStyle>
        <a:defPPr algn="ctr"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 defTabSz="228600">
          <a:spcAft>
            <a:spcPts val="1200"/>
          </a:spcAft>
          <a:defRPr noProof="0" dirty="0" smtClean="0"/>
        </a:defPPr>
      </a:lstStyle>
    </a:txDef>
  </a:objectDefaults>
  <a:extraClrSchemeLst/>
  <a:custClrLst>
    <a:custClr name="Accent Purple 1">
      <a:srgbClr val="B455AA"/>
    </a:custClr>
    <a:custClr name="Accent Purple 2">
      <a:srgbClr val="A055F5"/>
    </a:custClr>
    <a:custClr name="Accent Purple 3">
      <a:srgbClr val="BE82FF"/>
    </a:custClr>
    <a:custClr name="Accent Purple 4">
      <a:srgbClr val="DCAFFF"/>
    </a:custClr>
    <a:custClr name="Accent Purple 5">
      <a:srgbClr val="E6DC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ue">
      <a:srgbClr val="0041F0"/>
    </a:custClr>
    <a:custClr name="Light Blue">
      <a:srgbClr val="00FFFF"/>
    </a:custClr>
    <a:custClr name="Green">
      <a:srgbClr val="64FF50"/>
    </a:custClr>
    <a:custClr name="Blue Green">
      <a:srgbClr val="05F0A5"/>
    </a:custClr>
    <a:custClr name="Red">
      <a:srgbClr val="FF3246"/>
    </a:custClr>
    <a:custClr name="Pink">
      <a:srgbClr val="FF50A0"/>
    </a:custClr>
    <a:custClr name="Orange">
      <a:srgbClr val="FF7800"/>
    </a:custClr>
    <a:custClr name="Yellow">
      <a:srgbClr val="FFEB32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Acc_PPT_IMP_Tmplt_Graphik_Fixed-Accessibility_20220110" id="{C5903050-33F9-3B47-BADC-1229EE1B2C4D}" vid="{58290BE2-F0E8-CC4F-AE12-B5C3653AD7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174A2302415248828DA234B3332B75" ma:contentTypeVersion="3" ma:contentTypeDescription="Create a new document." ma:contentTypeScope="" ma:versionID="a1564fbd4c05ed14d8d2e30192661987">
  <xsd:schema xmlns:xsd="http://www.w3.org/2001/XMLSchema" xmlns:xs="http://www.w3.org/2001/XMLSchema" xmlns:p="http://schemas.microsoft.com/office/2006/metadata/properties" xmlns:ns2="64b9d6d8-25f7-43e6-bb54-98bef0f01ec7" targetNamespace="http://schemas.microsoft.com/office/2006/metadata/properties" ma:root="true" ma:fieldsID="b9032cc92a027915b89443c01252b990" ns2:_="">
    <xsd:import namespace="64b9d6d8-25f7-43e6-bb54-98bef0f01e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b9d6d8-25f7-43e6-bb54-98bef0f01e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E8FD309-EEA4-45B6-B931-0A459D4A70F5}">
  <ds:schemaRefs>
    <ds:schemaRef ds:uri="64b9d6d8-25f7-43e6-bb54-98bef0f01e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D5754941-62C5-4B26-9E7D-76AD951CE2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C46F31-0B5D-4A87-91D8-B785C25CFC95}">
  <ds:schemaRefs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dcmitype/"/>
    <ds:schemaRef ds:uri="64b9d6d8-25f7-43e6-bb54-98bef0f01ec7"/>
  </ds:schemaRefs>
</ds:datastoreItem>
</file>

<file path=docMetadata/LabelInfo.xml><?xml version="1.0" encoding="utf-8"?>
<clbl:labelList xmlns:clbl="http://schemas.microsoft.com/office/2020/mipLabelMetadata">
  <clbl:label id="{e0793d39-0939-496d-b129-198edd916feb}" enabled="0" method="" siteId="{e0793d39-0939-496d-b129-198edd916fe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1445</Words>
  <Application>Microsoft Office PowerPoint</Application>
  <PresentationFormat>Widescreen</PresentationFormat>
  <Paragraphs>402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Aptos</vt:lpstr>
      <vt:lpstr>Arial</vt:lpstr>
      <vt:lpstr>Calibri</vt:lpstr>
      <vt:lpstr>Graphik</vt:lpstr>
      <vt:lpstr>Graphik Light</vt:lpstr>
      <vt:lpstr>Graphik Semibold</vt:lpstr>
      <vt:lpstr>GT Sectra Fine</vt:lpstr>
      <vt:lpstr>Accenture 2020</vt:lpstr>
      <vt:lpstr>AI &amp; Data Method Enablement Program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Jennings, Sissi C.</dc:creator>
  <cp:lastModifiedBy>Whiting, Brant</cp:lastModifiedBy>
  <cp:revision>5</cp:revision>
  <dcterms:created xsi:type="dcterms:W3CDTF">2026-02-11T16:39:15Z</dcterms:created>
  <dcterms:modified xsi:type="dcterms:W3CDTF">2026-05-28T17:15:02Z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0x010100FC174A2302415248828DA234B3332B75</vt:lpwstr>
  </property>
</Properties>
</file>